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3.xml" ContentType="application/vnd.openxmlformats-officedocument.presentationml.notesSlide+xml"/>
  <Override PartName="/ppt/charts/chart1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86"/>
  </p:notesMasterIdLst>
  <p:handoutMasterIdLst>
    <p:handoutMasterId r:id="rId87"/>
  </p:handoutMasterIdLst>
  <p:sldIdLst>
    <p:sldId id="256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34" r:id="rId45"/>
    <p:sldId id="335" r:id="rId46"/>
    <p:sldId id="336" r:id="rId47"/>
    <p:sldId id="337" r:id="rId48"/>
    <p:sldId id="338" r:id="rId49"/>
    <p:sldId id="339" r:id="rId50"/>
    <p:sldId id="340" r:id="rId51"/>
    <p:sldId id="342" r:id="rId52"/>
    <p:sldId id="343" r:id="rId53"/>
    <p:sldId id="345" r:id="rId54"/>
    <p:sldId id="346" r:id="rId55"/>
    <p:sldId id="347" r:id="rId56"/>
    <p:sldId id="349" r:id="rId57"/>
    <p:sldId id="350" r:id="rId58"/>
    <p:sldId id="351" r:id="rId59"/>
    <p:sldId id="352" r:id="rId60"/>
    <p:sldId id="353" r:id="rId61"/>
    <p:sldId id="355" r:id="rId62"/>
    <p:sldId id="356" r:id="rId63"/>
    <p:sldId id="358" r:id="rId64"/>
    <p:sldId id="359" r:id="rId65"/>
    <p:sldId id="360" r:id="rId66"/>
    <p:sldId id="361" r:id="rId67"/>
    <p:sldId id="362" r:id="rId68"/>
    <p:sldId id="363" r:id="rId69"/>
    <p:sldId id="364" r:id="rId70"/>
    <p:sldId id="365" r:id="rId71"/>
    <p:sldId id="366" r:id="rId72"/>
    <p:sldId id="367" r:id="rId73"/>
    <p:sldId id="368" r:id="rId74"/>
    <p:sldId id="369" r:id="rId75"/>
    <p:sldId id="371" r:id="rId76"/>
    <p:sldId id="372" r:id="rId77"/>
    <p:sldId id="373" r:id="rId78"/>
    <p:sldId id="374" r:id="rId79"/>
    <p:sldId id="327" r:id="rId80"/>
    <p:sldId id="328" r:id="rId81"/>
    <p:sldId id="329" r:id="rId82"/>
    <p:sldId id="333" r:id="rId83"/>
    <p:sldId id="331" r:id="rId84"/>
    <p:sldId id="326" r:id="rId8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1" autoAdjust="0"/>
    <p:restoredTop sz="92662" autoAdjust="0"/>
  </p:normalViewPr>
  <p:slideViewPr>
    <p:cSldViewPr>
      <p:cViewPr varScale="1">
        <p:scale>
          <a:sx n="85" d="100"/>
          <a:sy n="85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2355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Численность населения  городского округа Лобня (человек)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вариант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1.4018691588785047E-2"/>
                  <c:y val="9.531374106433678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07-4F74-981C-0ECF353C3D02}"/>
                </c:ext>
              </c:extLst>
            </c:dLbl>
            <c:dLbl>
              <c:idx val="4"/>
              <c:layout>
                <c:manualLayout>
                  <c:x val="-2.4922118380062305E-2"/>
                  <c:y val="1.270824864127885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07-4F74-981C-0ECF353C3D02}"/>
                </c:ext>
              </c:extLst>
            </c:dLbl>
            <c:dLbl>
              <c:idx val="5"/>
              <c:layout>
                <c:manualLayout>
                  <c:x val="-4.6728971962616819E-3"/>
                  <c:y val="1.270849880857823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07-4F74-981C-0ECF353C3D0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2017г.</c:v>
                </c:pt>
                <c:pt idx="1">
                  <c:v>2018г.</c:v>
                </c:pt>
                <c:pt idx="2">
                  <c:v>2019г. оценка</c:v>
                </c:pt>
                <c:pt idx="3">
                  <c:v>2020г. прогноз</c:v>
                </c:pt>
                <c:pt idx="4">
                  <c:v>2021г. прогноз</c:v>
                </c:pt>
                <c:pt idx="5">
                  <c:v>2022г. 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88220</c:v>
                </c:pt>
                <c:pt idx="1">
                  <c:v>89339</c:v>
                </c:pt>
                <c:pt idx="2">
                  <c:v>90500</c:v>
                </c:pt>
                <c:pt idx="3">
                  <c:v>91608</c:v>
                </c:pt>
                <c:pt idx="4">
                  <c:v>92832</c:v>
                </c:pt>
                <c:pt idx="5">
                  <c:v>94212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007-4F74-981C-0ECF353C3D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вариант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9.3457943925233638E-3"/>
                  <c:y val="-9.531374106433678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07-4F74-981C-0ECF353C3D02}"/>
                </c:ext>
              </c:extLst>
            </c:dLbl>
            <c:dLbl>
              <c:idx val="4"/>
              <c:layout>
                <c:manualLayout>
                  <c:x val="0"/>
                  <c:y val="-2.541699761715647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07-4F74-981C-0ECF353C3D02}"/>
                </c:ext>
              </c:extLst>
            </c:dLbl>
            <c:dLbl>
              <c:idx val="5"/>
              <c:layout>
                <c:manualLayout>
                  <c:x val="1.2461059190031152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07-4F74-981C-0ECF353C3D0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2017г.</c:v>
                </c:pt>
                <c:pt idx="1">
                  <c:v>2018г.</c:v>
                </c:pt>
                <c:pt idx="2">
                  <c:v>2019г. оценка</c:v>
                </c:pt>
                <c:pt idx="3">
                  <c:v>2020г. прогноз</c:v>
                </c:pt>
                <c:pt idx="4">
                  <c:v>2021г. прогноз</c:v>
                </c:pt>
                <c:pt idx="5">
                  <c:v>2022г. прогноз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3">
                  <c:v>91720</c:v>
                </c:pt>
                <c:pt idx="4">
                  <c:v>93023</c:v>
                </c:pt>
                <c:pt idx="5">
                  <c:v>94443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007-4F74-981C-0ECF353C3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871168"/>
        <c:axId val="58872960"/>
      </c:barChart>
      <c:catAx>
        <c:axId val="5887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8872960"/>
        <c:crosses val="autoZero"/>
        <c:auto val="1"/>
        <c:lblAlgn val="ctr"/>
        <c:lblOffset val="100"/>
        <c:noMultiLvlLbl val="0"/>
      </c:catAx>
      <c:valAx>
        <c:axId val="58872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871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786113541362884"/>
          <c:y val="3.0953823480111459E-2"/>
          <c:w val="0.65213886458637116"/>
          <c:h val="0.45557157091156231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2018г.</c:v>
                </c:pt>
                <c:pt idx="1">
                  <c:v>2019г. ожидаемое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209.7</c:v>
                </c:pt>
                <c:pt idx="1">
                  <c:v>172.8</c:v>
                </c:pt>
                <c:pt idx="2">
                  <c:v>174.5</c:v>
                </c:pt>
                <c:pt idx="3">
                  <c:v>180</c:v>
                </c:pt>
                <c:pt idx="4">
                  <c:v>185.4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0B-49E4-B2D2-43B875C9BC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за негативное воздействие на окружающую среду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2018г.</c:v>
                </c:pt>
                <c:pt idx="1">
                  <c:v>2019г. ожидаемое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0.9</c:v>
                </c:pt>
                <c:pt idx="1">
                  <c:v>0.8</c:v>
                </c:pt>
                <c:pt idx="2">
                  <c:v>0.4</c:v>
                </c:pt>
                <c:pt idx="3">
                  <c:v>0.4</c:v>
                </c:pt>
                <c:pt idx="4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0B-49E4-B2D2-43B875C9BC7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(работ)</c:v>
                </c:pt>
              </c:strCache>
            </c:strRef>
          </c:tx>
          <c:spPr>
            <a:ln w="25392">
              <a:noFill/>
            </a:ln>
          </c:spPr>
          <c:cat>
            <c:strRef>
              <c:f>Лист1!$A$2:$A$6</c:f>
              <c:strCache>
                <c:ptCount val="5"/>
                <c:pt idx="0">
                  <c:v>2018г.</c:v>
                </c:pt>
                <c:pt idx="1">
                  <c:v>2019г. ожидаемое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4.3</c:v>
                </c:pt>
                <c:pt idx="1">
                  <c:v>3.3</c:v>
                </c:pt>
                <c:pt idx="2">
                  <c:v>2.2999999999999998</c:v>
                </c:pt>
                <c:pt idx="3">
                  <c:v>2.2999999999999998</c:v>
                </c:pt>
                <c:pt idx="4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0B-49E4-B2D2-43B875C9BC7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ln w="25392">
              <a:noFill/>
            </a:ln>
          </c:spPr>
          <c:cat>
            <c:strRef>
              <c:f>Лист1!$A$2:$A$6</c:f>
              <c:strCache>
                <c:ptCount val="5"/>
                <c:pt idx="0">
                  <c:v>2018г.</c:v>
                </c:pt>
                <c:pt idx="1">
                  <c:v>2019г. ожидаемое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5.4</c:v>
                </c:pt>
                <c:pt idx="1">
                  <c:v>13.1</c:v>
                </c:pt>
                <c:pt idx="2">
                  <c:v>3.6</c:v>
                </c:pt>
                <c:pt idx="3">
                  <c:v>3.6</c:v>
                </c:pt>
                <c:pt idx="4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10B-49E4-B2D2-43B875C9BC7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ln w="25392">
              <a:noFill/>
            </a:ln>
          </c:spPr>
          <c:cat>
            <c:strRef>
              <c:f>Лист1!$A$2:$A$6</c:f>
              <c:strCache>
                <c:ptCount val="5"/>
                <c:pt idx="0">
                  <c:v>2018г.</c:v>
                </c:pt>
                <c:pt idx="1">
                  <c:v>2019г. ожидаемое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17.5</c:v>
                </c:pt>
                <c:pt idx="1">
                  <c:v>13.1</c:v>
                </c:pt>
                <c:pt idx="2">
                  <c:v>1.2</c:v>
                </c:pt>
                <c:pt idx="3">
                  <c:v>1.2</c:v>
                </c:pt>
                <c:pt idx="4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10B-49E4-B2D2-43B875C9BC7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ln w="25392">
              <a:noFill/>
            </a:ln>
          </c:spPr>
          <c:cat>
            <c:strRef>
              <c:f>Лист1!$A$2:$A$6</c:f>
              <c:strCache>
                <c:ptCount val="5"/>
                <c:pt idx="0">
                  <c:v>2018г.</c:v>
                </c:pt>
                <c:pt idx="1">
                  <c:v>2019г. ожидаемое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Лист1!$G$2:$G$6</c:f>
              <c:numCache>
                <c:formatCode>#,##0.0</c:formatCode>
                <c:ptCount val="5"/>
                <c:pt idx="0">
                  <c:v>2.2999999999999998</c:v>
                </c:pt>
                <c:pt idx="1">
                  <c:v>4.5</c:v>
                </c:pt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10B-49E4-B2D2-43B875C9B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674624"/>
        <c:axId val="59676160"/>
      </c:areaChart>
      <c:catAx>
        <c:axId val="5967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9676160"/>
        <c:crosses val="autoZero"/>
        <c:auto val="1"/>
        <c:lblAlgn val="ctr"/>
        <c:lblOffset val="100"/>
        <c:noMultiLvlLbl val="0"/>
      </c:catAx>
      <c:valAx>
        <c:axId val="5967616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59674624"/>
        <c:crosses val="autoZero"/>
        <c:crossBetween val="midCat"/>
      </c:valAx>
      <c:dTable>
        <c:showHorzBorder val="1"/>
        <c:showVertBorder val="1"/>
        <c:showOutline val="1"/>
        <c:showKeys val="1"/>
      </c:dTable>
      <c:spPr>
        <a:noFill/>
        <a:ln w="25392">
          <a:noFill/>
        </a:ln>
      </c:spPr>
    </c:plotArea>
    <c:plotVisOnly val="1"/>
    <c:dispBlanksAs val="zero"/>
    <c:showDLblsOverMax val="0"/>
  </c:chart>
  <c:txPr>
    <a:bodyPr/>
    <a:lstStyle/>
    <a:p>
      <a:pPr>
        <a:defRPr sz="13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2018г.</c:v>
                </c:pt>
                <c:pt idx="1">
                  <c:v>2019г. ожидаемое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163.9</c:v>
                </c:pt>
                <c:pt idx="1">
                  <c:v>392.7</c:v>
                </c:pt>
                <c:pt idx="2">
                  <c:v>602.79999999999995</c:v>
                </c:pt>
                <c:pt idx="3">
                  <c:v>1021.2</c:v>
                </c:pt>
                <c:pt idx="4">
                  <c:v>1023.6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2E-4C26-A322-C87B64F197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2018г.</c:v>
                </c:pt>
                <c:pt idx="1">
                  <c:v>2019г. ожидаемое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1294.8</c:v>
                </c:pt>
                <c:pt idx="1">
                  <c:v>1364.5</c:v>
                </c:pt>
                <c:pt idx="2">
                  <c:v>1872.1</c:v>
                </c:pt>
                <c:pt idx="3">
                  <c:v>1859.6</c:v>
                </c:pt>
                <c:pt idx="4">
                  <c:v>1858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2E-4C26-A322-C87B64F197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2018г.</c:v>
                </c:pt>
                <c:pt idx="1">
                  <c:v>2019г. ожидаемое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1.6</c:v>
                </c:pt>
                <c:pt idx="1">
                  <c:v>1.8</c:v>
                </c:pt>
                <c:pt idx="2">
                  <c:v>1.7</c:v>
                </c:pt>
                <c:pt idx="3">
                  <c:v>1.7</c:v>
                </c:pt>
                <c:pt idx="4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C2E-4C26-A322-C87B64F197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422016"/>
        <c:axId val="60423552"/>
      </c:areaChart>
      <c:catAx>
        <c:axId val="6042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0423552"/>
        <c:crosses val="autoZero"/>
        <c:auto val="1"/>
        <c:lblAlgn val="ctr"/>
        <c:lblOffset val="100"/>
        <c:noMultiLvlLbl val="0"/>
      </c:catAx>
      <c:valAx>
        <c:axId val="60423552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60422016"/>
        <c:crosses val="autoZero"/>
        <c:crossBetween val="midCat"/>
      </c:valAx>
      <c:dTable>
        <c:showHorzBorder val="1"/>
        <c:showVertBorder val="1"/>
        <c:showOutline val="1"/>
        <c:showKeys val="1"/>
      </c:dTable>
      <c:spPr>
        <a:noFill/>
        <a:ln w="2540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218503622411447"/>
          <c:y val="1.5795426325179555E-2"/>
          <c:w val="0.69781496377588548"/>
          <c:h val="0.76571026421900834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  <c:pt idx="3">
                  <c:v>2018г.</c:v>
                </c:pt>
                <c:pt idx="4">
                  <c:v>2019г. ожидаемое</c:v>
                </c:pt>
                <c:pt idx="5">
                  <c:v>2020г. прогноз</c:v>
                </c:pt>
                <c:pt idx="6">
                  <c:v>2021г. прогноз</c:v>
                </c:pt>
                <c:pt idx="7">
                  <c:v>2022г. прогноз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14381.8</c:v>
                </c:pt>
                <c:pt idx="1">
                  <c:v>14336.4</c:v>
                </c:pt>
                <c:pt idx="2">
                  <c:v>15456.1</c:v>
                </c:pt>
                <c:pt idx="3">
                  <c:v>16752</c:v>
                </c:pt>
                <c:pt idx="4">
                  <c:v>17674</c:v>
                </c:pt>
                <c:pt idx="5">
                  <c:v>17800</c:v>
                </c:pt>
                <c:pt idx="6">
                  <c:v>17695</c:v>
                </c:pt>
                <c:pt idx="7">
                  <c:v>18235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84-4DBE-9AD1-D3EED8AEE8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  <c:pt idx="3">
                  <c:v>2018г.</c:v>
                </c:pt>
                <c:pt idx="4">
                  <c:v>2019г. ожидаемое</c:v>
                </c:pt>
                <c:pt idx="5">
                  <c:v>2020г. прогноз</c:v>
                </c:pt>
                <c:pt idx="6">
                  <c:v>2021г. прогноз</c:v>
                </c:pt>
                <c:pt idx="7">
                  <c:v>2022г. прогноз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16159.100000000002</c:v>
                </c:pt>
                <c:pt idx="1">
                  <c:v>12500.500000000002</c:v>
                </c:pt>
                <c:pt idx="2">
                  <c:v>16443.199999999997</c:v>
                </c:pt>
                <c:pt idx="3">
                  <c:v>16351</c:v>
                </c:pt>
                <c:pt idx="4">
                  <c:v>19830</c:v>
                </c:pt>
                <c:pt idx="5">
                  <c:v>27035</c:v>
                </c:pt>
                <c:pt idx="6">
                  <c:v>31051</c:v>
                </c:pt>
                <c:pt idx="7">
                  <c:v>30604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A84-4DBE-9AD1-D3EED8AEE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058240"/>
        <c:axId val="60072320"/>
      </c:areaChart>
      <c:catAx>
        <c:axId val="6005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0072320"/>
        <c:crosses val="autoZero"/>
        <c:auto val="1"/>
        <c:lblAlgn val="ctr"/>
        <c:lblOffset val="100"/>
        <c:noMultiLvlLbl val="0"/>
      </c:catAx>
      <c:valAx>
        <c:axId val="6007232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60058240"/>
        <c:crosses val="autoZero"/>
        <c:crossBetween val="midCat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30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руб.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Дзержинский 56257 чел.</c:v>
                </c:pt>
                <c:pt idx="1">
                  <c:v>Лыткарино 58606 чел.</c:v>
                </c:pt>
                <c:pt idx="2">
                  <c:v>Фрязино 59991 чел.</c:v>
                </c:pt>
                <c:pt idx="3">
                  <c:v>Кашира 64417 чел.</c:v>
                </c:pt>
                <c:pt idx="4">
                  <c:v>Дубна 75001 чел.</c:v>
                </c:pt>
                <c:pt idx="5">
                  <c:v>Ивантеевка 79346 чел.</c:v>
                </c:pt>
                <c:pt idx="6">
                  <c:v>Павловский Посад 83049 чел.</c:v>
                </c:pt>
                <c:pt idx="7">
                  <c:v>Лобня 89339 чел.</c:v>
                </c:pt>
                <c:pt idx="8">
                  <c:v>Реутов 106962 чел.</c:v>
                </c:pt>
                <c:pt idx="9">
                  <c:v>Егорьевск 104573 чел.</c:v>
                </c:pt>
                <c:pt idx="10">
                  <c:v>Жуковский 107922 чел.</c:v>
                </c:pt>
                <c:pt idx="11">
                  <c:v>Долгопрудный 112007 чел.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15927.440140782481</c:v>
                </c:pt>
                <c:pt idx="1">
                  <c:v>15923.284305361225</c:v>
                </c:pt>
                <c:pt idx="2">
                  <c:v>16807.521128169225</c:v>
                </c:pt>
                <c:pt idx="3">
                  <c:v>25593.864973531832</c:v>
                </c:pt>
                <c:pt idx="4">
                  <c:v>17755.229930267597</c:v>
                </c:pt>
                <c:pt idx="5">
                  <c:v>14511.50656617851</c:v>
                </c:pt>
                <c:pt idx="6">
                  <c:v>21999.060795434019</c:v>
                </c:pt>
                <c:pt idx="7">
                  <c:v>16751.810519481973</c:v>
                </c:pt>
                <c:pt idx="8">
                  <c:v>13388.306127409734</c:v>
                </c:pt>
                <c:pt idx="9">
                  <c:v>21385.730542300593</c:v>
                </c:pt>
                <c:pt idx="10">
                  <c:v>14414.021237560461</c:v>
                </c:pt>
                <c:pt idx="11">
                  <c:v>16643.691912112638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E8-47BE-9FCF-09F7A02C4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197120"/>
        <c:axId val="60198912"/>
      </c:barChart>
      <c:catAx>
        <c:axId val="6019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0198912"/>
        <c:crosses val="autoZero"/>
        <c:auto val="1"/>
        <c:lblAlgn val="ctr"/>
        <c:lblOffset val="100"/>
        <c:noMultiLvlLbl val="0"/>
      </c:catAx>
      <c:valAx>
        <c:axId val="60198912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601971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Динамика муниципального долга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2016 год</c:v>
                </c:pt>
                <c:pt idx="1">
                  <c:v>2017 год </c:v>
                </c:pt>
                <c:pt idx="2">
                  <c:v>2018 год </c:v>
                </c:pt>
                <c:pt idx="3">
                  <c:v>2019 год ожидаемое</c:v>
                </c:pt>
                <c:pt idx="4">
                  <c:v>2020 год прогноз</c:v>
                </c:pt>
                <c:pt idx="5">
                  <c:v>2021 год прогноз</c:v>
                </c:pt>
                <c:pt idx="6">
                  <c:v>2022 год прогноз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160</c:v>
                </c:pt>
                <c:pt idx="1">
                  <c:v>175</c:v>
                </c:pt>
                <c:pt idx="2">
                  <c:v>175</c:v>
                </c:pt>
                <c:pt idx="3">
                  <c:v>309.60000000000002</c:v>
                </c:pt>
                <c:pt idx="4">
                  <c:v>465.4</c:v>
                </c:pt>
                <c:pt idx="5">
                  <c:v>526.70000000000005</c:v>
                </c:pt>
                <c:pt idx="6">
                  <c:v>638.29999999999995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62-4B68-90DA-4D8AC9B8B3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гарантии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2016 год</c:v>
                </c:pt>
                <c:pt idx="1">
                  <c:v>2017 год </c:v>
                </c:pt>
                <c:pt idx="2">
                  <c:v>2018 год </c:v>
                </c:pt>
                <c:pt idx="3">
                  <c:v>2019 год ожидаемое</c:v>
                </c:pt>
                <c:pt idx="4">
                  <c:v>2020 год прогноз</c:v>
                </c:pt>
                <c:pt idx="5">
                  <c:v>2021 год прогноз</c:v>
                </c:pt>
                <c:pt idx="6">
                  <c:v>2022 год прогноз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64.3</c:v>
                </c:pt>
                <c:pt idx="1">
                  <c:v>32.1</c:v>
                </c:pt>
                <c:pt idx="2">
                  <c:v>25.2</c:v>
                </c:pt>
                <c:pt idx="3">
                  <c:v>27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62-4B68-90DA-4D8AC9B8B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60499072"/>
        <c:axId val="60500608"/>
      </c:barChart>
      <c:catAx>
        <c:axId val="6049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0500608"/>
        <c:crosses val="autoZero"/>
        <c:auto val="1"/>
        <c:lblAlgn val="ctr"/>
        <c:lblOffset val="100"/>
        <c:noMultiLvlLbl val="0"/>
      </c:catAx>
      <c:valAx>
        <c:axId val="60500608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60499072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049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Лист1!$A$2:$A$14</c:f>
              <c:strCache>
                <c:ptCount val="13"/>
                <c:pt idx="0">
                  <c:v>Обслуживание государственного и муниципального долга</c:v>
                </c:pt>
                <c:pt idx="1">
                  <c:v>Средства массовой информации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Здравоохранение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Охрана окружающей среды</c:v>
                </c:pt>
                <c:pt idx="8">
                  <c:v>Жилищно-коммунальное хозяйство</c:v>
                </c:pt>
                <c:pt idx="9">
                  <c:v>Национальная экономика</c:v>
                </c:pt>
                <c:pt idx="10">
                  <c:v>Национальная безопасность и правоохранительная деятельность</c:v>
                </c:pt>
                <c:pt idx="11">
                  <c:v>Национальная оборона</c:v>
                </c:pt>
                <c:pt idx="12">
                  <c:v>Общегосударственные вопросы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13907</c:v>
                </c:pt>
                <c:pt idx="1">
                  <c:v>6425</c:v>
                </c:pt>
                <c:pt idx="2">
                  <c:v>166083.6</c:v>
                </c:pt>
                <c:pt idx="3">
                  <c:v>113034</c:v>
                </c:pt>
                <c:pt idx="4">
                  <c:v>15424</c:v>
                </c:pt>
                <c:pt idx="5">
                  <c:v>167528.4</c:v>
                </c:pt>
                <c:pt idx="6">
                  <c:v>1996941.7</c:v>
                </c:pt>
                <c:pt idx="7">
                  <c:v>2355</c:v>
                </c:pt>
                <c:pt idx="8">
                  <c:v>474667.6</c:v>
                </c:pt>
                <c:pt idx="9">
                  <c:v>213645</c:v>
                </c:pt>
                <c:pt idx="10">
                  <c:v>32347.8</c:v>
                </c:pt>
                <c:pt idx="11">
                  <c:v>6157</c:v>
                </c:pt>
                <c:pt idx="12">
                  <c:v>325322.59999999998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1A-45B9-A4BD-98C08B2A2F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Лист1!$A$2:$A$14</c:f>
              <c:strCache>
                <c:ptCount val="13"/>
                <c:pt idx="0">
                  <c:v>Обслуживание государственного и муниципального долга</c:v>
                </c:pt>
                <c:pt idx="1">
                  <c:v>Средства массовой информации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Здравоохранение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Охрана окружающей среды</c:v>
                </c:pt>
                <c:pt idx="8">
                  <c:v>Жилищно-коммунальное хозяйство</c:v>
                </c:pt>
                <c:pt idx="9">
                  <c:v>Национальная экономика</c:v>
                </c:pt>
                <c:pt idx="10">
                  <c:v>Национальная безопасность и правоохранительная деятельность</c:v>
                </c:pt>
                <c:pt idx="11">
                  <c:v>Национальная оборона</c:v>
                </c:pt>
                <c:pt idx="12">
                  <c:v>Общегосударственные вопросы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27000</c:v>
                </c:pt>
                <c:pt idx="1">
                  <c:v>5700</c:v>
                </c:pt>
                <c:pt idx="2">
                  <c:v>105566.2</c:v>
                </c:pt>
                <c:pt idx="3">
                  <c:v>129592.7</c:v>
                </c:pt>
                <c:pt idx="4">
                  <c:v>3400</c:v>
                </c:pt>
                <c:pt idx="5">
                  <c:v>166842.6</c:v>
                </c:pt>
                <c:pt idx="6">
                  <c:v>2815073.5</c:v>
                </c:pt>
                <c:pt idx="7">
                  <c:v>2055</c:v>
                </c:pt>
                <c:pt idx="8">
                  <c:v>455565.1</c:v>
                </c:pt>
                <c:pt idx="9">
                  <c:v>170894</c:v>
                </c:pt>
                <c:pt idx="10">
                  <c:v>36666.1</c:v>
                </c:pt>
                <c:pt idx="11">
                  <c:v>6029</c:v>
                </c:pt>
                <c:pt idx="12">
                  <c:v>338658.7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1A-45B9-A4BD-98C08B2A2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0793216"/>
        <c:axId val="60794752"/>
      </c:barChart>
      <c:catAx>
        <c:axId val="607932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60794752"/>
        <c:crosses val="autoZero"/>
        <c:auto val="1"/>
        <c:lblAlgn val="ctr"/>
        <c:lblOffset val="100"/>
        <c:noMultiLvlLbl val="0"/>
      </c:catAx>
      <c:valAx>
        <c:axId val="6079475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12700">
            <a:noFill/>
          </a:ln>
        </c:spPr>
        <c:crossAx val="607932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441358024691357"/>
          <c:y val="0.4036514058824382"/>
          <c:w val="0.66820987654320985"/>
          <c:h val="0.594629984752096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0.12759515324508103"/>
                  <c:y val="-7.0575290346161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0D-4915-9E4C-0E902D256C53}"/>
                </c:ext>
              </c:extLst>
            </c:dLbl>
            <c:dLbl>
              <c:idx val="1"/>
              <c:layout>
                <c:manualLayout>
                  <c:x val="9.7817241579045824E-2"/>
                  <c:y val="-4.08038398310010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0D-4915-9E4C-0E902D256C53}"/>
                </c:ext>
              </c:extLst>
            </c:dLbl>
            <c:dLbl>
              <c:idx val="2"/>
              <c:layout>
                <c:manualLayout>
                  <c:x val="-4.5024199590358902E-2"/>
                  <c:y val="-4.49426714262022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0D-4915-9E4C-0E902D256C53}"/>
                </c:ext>
              </c:extLst>
            </c:dLbl>
            <c:dLbl>
              <c:idx val="3"/>
              <c:layout>
                <c:manualLayout>
                  <c:x val="-8.0164644574154634E-2"/>
                  <c:y val="-0.1024123326071660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0D-4915-9E4C-0E902D256C53}"/>
                </c:ext>
              </c:extLst>
            </c:dLbl>
            <c:dLbl>
              <c:idx val="4"/>
              <c:layout>
                <c:manualLayout>
                  <c:x val="-8.3827936497084365E-2"/>
                  <c:y val="-0.1923663071252952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0D-4915-9E4C-0E902D256C53}"/>
                </c:ext>
              </c:extLst>
            </c:dLbl>
            <c:dLbl>
              <c:idx val="5"/>
              <c:layout>
                <c:manualLayout>
                  <c:x val="-4.2306434137897309E-2"/>
                  <c:y val="-0.1730178128356108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0D-4915-9E4C-0E902D256C53}"/>
                </c:ext>
              </c:extLst>
            </c:dLbl>
            <c:dLbl>
              <c:idx val="6"/>
              <c:layout>
                <c:manualLayout>
                  <c:x val="-5.5751402740626163E-2"/>
                  <c:y val="-0.2882815757991463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0D-4915-9E4C-0E902D256C53}"/>
                </c:ext>
              </c:extLst>
            </c:dLbl>
            <c:dLbl>
              <c:idx val="7"/>
              <c:layout>
                <c:manualLayout>
                  <c:x val="0.10726621543475226"/>
                  <c:y val="-0.2546603114951800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0D-4915-9E4C-0E902D256C53}"/>
                </c:ext>
              </c:extLst>
            </c:dLbl>
            <c:dLbl>
              <c:idx val="8"/>
              <c:layout>
                <c:manualLayout>
                  <c:x val="0.24343852582381634"/>
                  <c:y val="-0.2377920166680352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0D-4915-9E4C-0E902D256C53}"/>
                </c:ext>
              </c:extLst>
            </c:dLbl>
            <c:dLbl>
              <c:idx val="9"/>
              <c:layout>
                <c:manualLayout>
                  <c:x val="-0.27571686351706037"/>
                  <c:y val="-0.18667752697365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0D-4915-9E4C-0E902D256C53}"/>
                </c:ext>
              </c:extLst>
            </c:dLbl>
            <c:dLbl>
              <c:idx val="10"/>
              <c:layout>
                <c:manualLayout>
                  <c:x val="-0.20196850393700788"/>
                  <c:y val="-0.2604358372419167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70D-4915-9E4C-0E902D256C53}"/>
                </c:ext>
              </c:extLst>
            </c:dLbl>
            <c:dLbl>
              <c:idx val="11"/>
              <c:layout>
                <c:manualLayout>
                  <c:x val="-3.0855327111888792E-2"/>
                  <c:y val="-0.1735292294414952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70D-4915-9E4C-0E902D256C53}"/>
                </c:ext>
              </c:extLst>
            </c:dLbl>
            <c:dLbl>
              <c:idx val="12"/>
              <c:layout>
                <c:manualLayout>
                  <c:x val="5.79262661611743E-2"/>
                  <c:y val="-0.2558348991818944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70D-4915-9E4C-0E902D256C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9"/>
                <c:pt idx="0">
                  <c:v>Общегосударственные вопросы</c:v>
                </c:pt>
                <c:pt idx="1">
                  <c:v>Образование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Прочие разделы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9"/>
                <c:pt idx="0">
                  <c:v>7.9</c:v>
                </c:pt>
                <c:pt idx="1">
                  <c:v>66.099999999999994</c:v>
                </c:pt>
                <c:pt idx="2">
                  <c:v>0.9</c:v>
                </c:pt>
                <c:pt idx="3">
                  <c:v>4</c:v>
                </c:pt>
                <c:pt idx="4">
                  <c:v>10.7</c:v>
                </c:pt>
                <c:pt idx="5">
                  <c:v>3.9</c:v>
                </c:pt>
                <c:pt idx="6">
                  <c:v>3</c:v>
                </c:pt>
                <c:pt idx="7">
                  <c:v>2.5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670D-4915-9E4C-0E902D256C5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287870613395548"/>
          <c:y val="0.15756975173058574"/>
          <c:w val="0.46958637114805102"/>
          <c:h val="0.763645372404121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Lbls>
            <c:dLbl>
              <c:idx val="0"/>
              <c:layout>
                <c:manualLayout>
                  <c:x val="9.6257169242733545E-2"/>
                  <c:y val="-6.53866442325548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7-4A07-98DA-09B58B492E80}"/>
                </c:ext>
              </c:extLst>
            </c:dLbl>
            <c:dLbl>
              <c:idx val="1"/>
              <c:layout>
                <c:manualLayout>
                  <c:x val="2.0061363857295615E-2"/>
                  <c:y val="1.085678402418017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7-4A07-98DA-09B58B492E80}"/>
                </c:ext>
              </c:extLst>
            </c:dLbl>
            <c:dLbl>
              <c:idx val="3"/>
              <c:layout>
                <c:manualLayout>
                  <c:x val="-1.4252879848352289E-2"/>
                  <c:y val="3.261937999884734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7-4A07-98DA-09B58B492E80}"/>
                </c:ext>
              </c:extLst>
            </c:dLbl>
            <c:dLbl>
              <c:idx val="4"/>
              <c:layout>
                <c:manualLayout>
                  <c:x val="-2.552317245066589E-2"/>
                  <c:y val="3.93752281299428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7-4A07-98DA-09B58B492E80}"/>
                </c:ext>
              </c:extLst>
            </c:dLbl>
            <c:dLbl>
              <c:idx val="5"/>
              <c:layout>
                <c:manualLayout>
                  <c:x val="-0.18340940021386215"/>
                  <c:y val="7.446141322097066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67-4A07-98DA-09B58B492E80}"/>
                </c:ext>
              </c:extLst>
            </c:dLbl>
            <c:dLbl>
              <c:idx val="6"/>
              <c:layout>
                <c:manualLayout>
                  <c:x val="-0.23560112277631962"/>
                  <c:y val="-6.6413228975224198E-2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Развитие инженерной инфраструктуры и энерго эффективности
1%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2D-4052-89EC-CAFD3FA2FC08}"/>
                </c:ext>
              </c:extLst>
            </c:dLbl>
            <c:dLbl>
              <c:idx val="7"/>
              <c:layout>
                <c:manualLayout>
                  <c:x val="-3.1277704870224528E-2"/>
                  <c:y val="-5.48726554645526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67-4A07-98DA-09B58B492E80}"/>
                </c:ext>
              </c:extLst>
            </c:dLbl>
            <c:dLbl>
              <c:idx val="8"/>
              <c:layout>
                <c:manualLayout>
                  <c:x val="-0.17134368620589094"/>
                  <c:y val="-8.483672299741933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67-4A07-98DA-09B58B492E80}"/>
                </c:ext>
              </c:extLst>
            </c:dLbl>
            <c:dLbl>
              <c:idx val="9"/>
              <c:layout>
                <c:manualLayout>
                  <c:x val="-0.19611670069019149"/>
                  <c:y val="-0.1294291228283630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67-4A07-98DA-09B58B492E80}"/>
                </c:ext>
              </c:extLst>
            </c:dLbl>
            <c:dLbl>
              <c:idx val="10"/>
              <c:layout>
                <c:manualLayout>
                  <c:x val="-0.15310768445610964"/>
                  <c:y val="-0.166993519508712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067-4A07-98DA-09B58B492E80}"/>
                </c:ext>
              </c:extLst>
            </c:dLbl>
            <c:dLbl>
              <c:idx val="11"/>
              <c:layout>
                <c:manualLayout>
                  <c:x val="-0.10798629337999417"/>
                  <c:y val="-8.39097950192429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067-4A07-98DA-09B58B492E80}"/>
                </c:ext>
              </c:extLst>
            </c:dLbl>
            <c:dLbl>
              <c:idx val="12"/>
              <c:layout>
                <c:manualLayout>
                  <c:x val="-6.2439365218236606E-2"/>
                  <c:y val="-2.355041431599438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067-4A07-98DA-09B58B492E80}"/>
                </c:ext>
              </c:extLst>
            </c:dLbl>
            <c:dLbl>
              <c:idx val="13"/>
              <c:layout>
                <c:manualLayout>
                  <c:x val="1.2186254495965783E-2"/>
                  <c:y val="-7.62874533334187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067-4A07-98DA-09B58B492E80}"/>
                </c:ext>
              </c:extLst>
            </c:dLbl>
            <c:dLbl>
              <c:idx val="14"/>
              <c:layout>
                <c:manualLayout>
                  <c:x val="4.6135899679206763E-3"/>
                  <c:y val="-6.10769894531925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067-4A07-98DA-09B58B492E80}"/>
                </c:ext>
              </c:extLst>
            </c:dLbl>
            <c:dLbl>
              <c:idx val="16"/>
              <c:layout>
                <c:manualLayout>
                  <c:x val="-0.16677627102167786"/>
                  <c:y val="-0.2839887599976946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067-4A07-98DA-09B58B492E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4"/>
                <c:pt idx="0">
                  <c:v>Культура</c:v>
                </c:pt>
                <c:pt idx="1">
                  <c:v>Образование</c:v>
                </c:pt>
                <c:pt idx="2">
                  <c:v>Социальная защита населения</c:v>
                </c:pt>
                <c:pt idx="3">
                  <c:v>Спорт</c:v>
                </c:pt>
                <c:pt idx="4">
                  <c:v>Прочие </c:v>
                </c:pt>
                <c:pt idx="5">
                  <c:v>Безопасность и обеспечение безопасности жизнедеятельности населения </c:v>
                </c:pt>
                <c:pt idx="6">
                  <c:v>Развитие инженерной инфраструктуры и энерго эффективности</c:v>
                </c:pt>
                <c:pt idx="7">
                  <c:v>Управление имуществом и муниципальными финансами</c:v>
                </c:pt>
                <c:pt idx="8">
                  <c:v>Развитие и функционирование дорожно-транспортного комплекса</c:v>
                </c:pt>
                <c:pt idx="9">
                  <c:v>Цифровое муниципальное образование</c:v>
                </c:pt>
                <c:pt idx="10">
                  <c:v>Формирование современной комфортной городской среды</c:v>
                </c:pt>
                <c:pt idx="11">
                  <c:v>Строительство объектов социальной инфраструктуры</c:v>
                </c:pt>
                <c:pt idx="12">
                  <c:v>Переселение граждан из аварийного жилищного фонда</c:v>
                </c:pt>
                <c:pt idx="13">
                  <c:v>Непрограммные расходы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165902.6</c:v>
                </c:pt>
                <c:pt idx="1">
                  <c:v>2332345.5</c:v>
                </c:pt>
                <c:pt idx="2">
                  <c:v>91216</c:v>
                </c:pt>
                <c:pt idx="3">
                  <c:v>105066.2</c:v>
                </c:pt>
                <c:pt idx="4">
                  <c:v>32602.7</c:v>
                </c:pt>
                <c:pt idx="5">
                  <c:v>43960.3</c:v>
                </c:pt>
                <c:pt idx="6">
                  <c:v>25032</c:v>
                </c:pt>
                <c:pt idx="7">
                  <c:v>278367.3</c:v>
                </c:pt>
                <c:pt idx="8">
                  <c:v>158712</c:v>
                </c:pt>
                <c:pt idx="9">
                  <c:v>70142</c:v>
                </c:pt>
                <c:pt idx="10">
                  <c:v>329037</c:v>
                </c:pt>
                <c:pt idx="11">
                  <c:v>504202.1</c:v>
                </c:pt>
                <c:pt idx="12">
                  <c:v>65110.400000000001</c:v>
                </c:pt>
                <c:pt idx="13">
                  <c:v>39505.9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A067-4A07-98DA-09B58B492E8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вариант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2.7777777777777776E-2"/>
                  <c:y val="1.482396252689031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C9-4F27-9764-A9E8D7BDF351}"/>
                </c:ext>
              </c:extLst>
            </c:dLbl>
            <c:dLbl>
              <c:idx val="4"/>
              <c:layout>
                <c:manualLayout>
                  <c:x val="-1.0802469135802469E-2"/>
                  <c:y val="9.8826416845935461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C9-4F27-9764-A9E8D7BDF351}"/>
                </c:ext>
              </c:extLst>
            </c:dLbl>
            <c:dLbl>
              <c:idx val="5"/>
              <c:layout>
                <c:manualLayout>
                  <c:x val="-1.2345679012345678E-2"/>
                  <c:y val="1.976528336918709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C9-4F27-9764-A9E8D7BDF35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2017г.</c:v>
                </c:pt>
                <c:pt idx="1">
                  <c:v>2018г.</c:v>
                </c:pt>
                <c:pt idx="2">
                  <c:v>2019г. оценка</c:v>
                </c:pt>
                <c:pt idx="3">
                  <c:v>2020г. прогноз</c:v>
                </c:pt>
                <c:pt idx="4">
                  <c:v>2021г. прогноз</c:v>
                </c:pt>
                <c:pt idx="5">
                  <c:v>2022г. 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40525.699999999997</c:v>
                </c:pt>
                <c:pt idx="1">
                  <c:v>41512.6</c:v>
                </c:pt>
                <c:pt idx="2">
                  <c:v>42785.4</c:v>
                </c:pt>
                <c:pt idx="3">
                  <c:v>43683.6</c:v>
                </c:pt>
                <c:pt idx="4">
                  <c:v>44681.599999999999</c:v>
                </c:pt>
                <c:pt idx="5">
                  <c:v>45826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EC9-4F27-9764-A9E8D7BDF3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вариант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1.5432098765432098E-3"/>
                  <c:y val="-3.953056673837418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C9-4F27-9764-A9E8D7BDF351}"/>
                </c:ext>
              </c:extLst>
            </c:dLbl>
            <c:dLbl>
              <c:idx val="4"/>
              <c:layout>
                <c:manualLayout>
                  <c:x val="0"/>
                  <c:y val="-2.964792505378063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C9-4F27-9764-A9E8D7BDF351}"/>
                </c:ext>
              </c:extLst>
            </c:dLbl>
            <c:dLbl>
              <c:idx val="5"/>
              <c:layout>
                <c:manualLayout>
                  <c:x val="7.716049382716049E-3"/>
                  <c:y val="-1.482396252689031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C9-4F27-9764-A9E8D7BDF35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2017г.</c:v>
                </c:pt>
                <c:pt idx="1">
                  <c:v>2018г.</c:v>
                </c:pt>
                <c:pt idx="2">
                  <c:v>2019г. оценка</c:v>
                </c:pt>
                <c:pt idx="3">
                  <c:v>2020г. прогноз</c:v>
                </c:pt>
                <c:pt idx="4">
                  <c:v>2021г. прогноз</c:v>
                </c:pt>
                <c:pt idx="5">
                  <c:v>2022г. прогноз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3">
                  <c:v>44150.7</c:v>
                </c:pt>
                <c:pt idx="4">
                  <c:v>45605.4</c:v>
                </c:pt>
                <c:pt idx="5">
                  <c:v>47154.400000000001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EC9-4F27-9764-A9E8D7BDF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394496"/>
        <c:axId val="58396032"/>
      </c:barChart>
      <c:catAx>
        <c:axId val="5839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8396032"/>
        <c:crosses val="autoZero"/>
        <c:auto val="1"/>
        <c:lblAlgn val="ctr"/>
        <c:lblOffset val="100"/>
        <c:noMultiLvlLbl val="0"/>
      </c:catAx>
      <c:valAx>
        <c:axId val="58396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394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91863517060368"/>
          <c:y val="2.0019820237102255E-2"/>
          <c:w val="0.86210605618742098"/>
          <c:h val="0.883070852222077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2592592592592449E-3"/>
                  <c:y val="2.503238934944762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0B-4AAC-B7CD-59459758F077}"/>
                </c:ext>
              </c:extLst>
            </c:dLbl>
            <c:dLbl>
              <c:idx val="1"/>
              <c:layout>
                <c:manualLayout>
                  <c:x val="-9.2592592592592032E-3"/>
                  <c:y val="-2.503238934944762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0B-4AAC-B7CD-59459758F077}"/>
                </c:ext>
              </c:extLst>
            </c:dLbl>
            <c:dLbl>
              <c:idx val="2"/>
              <c:layout>
                <c:manualLayout>
                  <c:x val="-2.7777777777777776E-2"/>
                  <c:y val="-3.003768458676945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0B-4AAC-B7CD-59459758F07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4107215.9</c:v>
                </c:pt>
                <c:pt idx="1">
                  <c:v>4263042.9000000004</c:v>
                </c:pt>
                <c:pt idx="2">
                  <c:v>-155827.00000000047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F0B-4AAC-B7CD-59459758F0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7160493827160776E-3"/>
                  <c:y val="-1.9710542794840646E-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0B-4AAC-B7CD-59459758F077}"/>
                </c:ext>
              </c:extLst>
            </c:dLbl>
            <c:dLbl>
              <c:idx val="1"/>
              <c:layout>
                <c:manualLayout>
                  <c:x val="-7.716049382716049E-3"/>
                  <c:y val="-5.006477869889501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0B-4AAC-B7CD-59459758F077}"/>
                </c:ext>
              </c:extLst>
            </c:dLbl>
            <c:dLbl>
              <c:idx val="2"/>
              <c:layout>
                <c:manualLayout>
                  <c:x val="0"/>
                  <c:y val="-4.25548647886330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0B-4AAC-B7CD-59459758F07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4525204.8</c:v>
                </c:pt>
                <c:pt idx="1">
                  <c:v>4586491.5999999996</c:v>
                </c:pt>
                <c:pt idx="2">
                  <c:v>-61286.799999999814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F0B-4AAC-B7CD-59459758F0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098E-2"/>
                  <c:y val="-5.3138486636821244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F0B-4AAC-B7CD-59459758F077}"/>
                </c:ext>
              </c:extLst>
            </c:dLbl>
            <c:dLbl>
              <c:idx val="1"/>
              <c:layout>
                <c:manualLayout>
                  <c:x val="1.5432098765432098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0B-4AAC-B7CD-59459758F077}"/>
                </c:ext>
              </c:extLst>
            </c:dLbl>
            <c:dLbl>
              <c:idx val="2"/>
              <c:layout>
                <c:manualLayout>
                  <c:x val="2.9320987654321101E-2"/>
                  <c:y val="-3.754681007531989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F0B-4AAC-B7CD-59459758F07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4601215.2</c:v>
                </c:pt>
                <c:pt idx="1">
                  <c:v>4712848.5999999996</c:v>
                </c:pt>
                <c:pt idx="2">
                  <c:v>-111633.39999999944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F0B-4AAC-B7CD-59459758F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8713984"/>
        <c:axId val="58715520"/>
      </c:barChart>
      <c:catAx>
        <c:axId val="5871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8715520"/>
        <c:crosses val="autoZero"/>
        <c:auto val="1"/>
        <c:lblAlgn val="ctr"/>
        <c:lblOffset val="100"/>
        <c:noMultiLvlLbl val="0"/>
      </c:catAx>
      <c:valAx>
        <c:axId val="58715520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crossAx val="587139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3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235294117647065E-2"/>
          <c:y val="9.1382777777777757E-2"/>
          <c:w val="0.89334336884360044"/>
          <c:h val="0.788012222222222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2020г.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9A2-4860-8486-8EFEA89E00CB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9A2-4860-8486-8EFEA89E00CB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9A2-4860-8486-8EFEA89E00CB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9A2-4860-8486-8EFEA89E00CB}"/>
              </c:ext>
            </c:extLst>
          </c:dPt>
          <c:dLbls>
            <c:dLbl>
              <c:idx val="1"/>
              <c:layout>
                <c:manualLayout>
                  <c:x val="-8.4877257989810009E-2"/>
                  <c:y val="-0.1968805281720053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A2-4860-8486-8EFEA89E00CB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A2-4860-8486-8EFEA89E00C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1446100.5</c:v>
                </c:pt>
                <c:pt idx="1">
                  <c:v>184502.5</c:v>
                </c:pt>
                <c:pt idx="2">
                  <c:v>2474912.9</c:v>
                </c:pt>
                <c:pt idx="3">
                  <c:v>1700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A2-4860-8486-8EFEA89E0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104903553722452"/>
          <c:y val="4.5901905178525639E-2"/>
          <c:w val="0.64991972222222227"/>
          <c:h val="0.57040555555555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2021 год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C2D-45A3-BB44-1254B25DD303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C2D-45A3-BB44-1254B25DD303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2C2D-45A3-BB44-1254B25DD303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C2D-45A3-BB44-1254B25DD303}"/>
              </c:ext>
            </c:extLst>
          </c:dPt>
          <c:dLbls>
            <c:dLbl>
              <c:idx val="1"/>
              <c:layout>
                <c:manualLayout>
                  <c:x val="-7.6535833333333331E-2"/>
                  <c:y val="-0.1647236140936928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2D-45A3-BB44-1254B25DD303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2D-45A3-BB44-1254B25DD30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1452671.5</c:v>
                </c:pt>
                <c:pt idx="1">
                  <c:v>190012.5</c:v>
                </c:pt>
                <c:pt idx="2" formatCode="General">
                  <c:v>2880820.8</c:v>
                </c:pt>
                <c:pt idx="3" formatCode="General">
                  <c:v>1700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C2D-45A3-BB44-1254B25DD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60692200974878141"/>
          <c:w val="1"/>
          <c:h val="0.317871016122984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95486111111104E-2"/>
          <c:y val="0.1460811148606424"/>
          <c:w val="0.7772475694444444"/>
          <c:h val="0.744789999999999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2022 год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3DB-4FC8-B63C-38B6277E762F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3DB-4FC8-B63C-38B6277E762F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3DB-4FC8-B63C-38B6277E762F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3DB-4FC8-B63C-38B6277E762F}"/>
              </c:ext>
            </c:extLst>
          </c:dPt>
          <c:dLbls>
            <c:dLbl>
              <c:idx val="1"/>
              <c:layout>
                <c:manualLayout>
                  <c:x val="-0.10025957339676524"/>
                  <c:y val="-0.19803080170534237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6,0%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DB-4FC8-B63C-38B6277E762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DB-4FC8-B63C-38B6277E762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1522391.7</c:v>
                </c:pt>
                <c:pt idx="1">
                  <c:v>195523.5</c:v>
                </c:pt>
                <c:pt idx="2" formatCode="General">
                  <c:v>2881600</c:v>
                </c:pt>
                <c:pt idx="3" formatCode="General">
                  <c:v>1700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3DB-4FC8-B63C-38B6277E7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2100709633518"/>
          <c:y val="0.10589466619328544"/>
          <c:w val="0.89778992903664823"/>
          <c:h val="0.739498961641530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 ожидаемое </c:v>
                </c:pt>
                <c:pt idx="2">
                  <c:v>2020 год прогноз</c:v>
                </c:pt>
                <c:pt idx="3">
                  <c:v>2021 год прогноз</c:v>
                </c:pt>
                <c:pt idx="4">
                  <c:v>2022 год прогноз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1256.5</c:v>
                </c:pt>
                <c:pt idx="1">
                  <c:v>1371.4</c:v>
                </c:pt>
                <c:pt idx="2">
                  <c:v>1446.1</c:v>
                </c:pt>
                <c:pt idx="3">
                  <c:v>1452.7</c:v>
                </c:pt>
                <c:pt idx="4">
                  <c:v>1522.4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A3-43CC-94AB-4043936C1B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 ожидаемое </c:v>
                </c:pt>
                <c:pt idx="2">
                  <c:v>2020 год прогноз</c:v>
                </c:pt>
                <c:pt idx="3">
                  <c:v>2021 год прогноз</c:v>
                </c:pt>
                <c:pt idx="4">
                  <c:v>2022 год прогноз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240.1</c:v>
                </c:pt>
                <c:pt idx="1">
                  <c:v>207.6</c:v>
                </c:pt>
                <c:pt idx="2">
                  <c:v>184.5</c:v>
                </c:pt>
                <c:pt idx="3">
                  <c:v>190</c:v>
                </c:pt>
                <c:pt idx="4">
                  <c:v>195.5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0A3-43CC-94AB-4043936C1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100"/>
        <c:axId val="59368192"/>
        <c:axId val="59369728"/>
      </c:barChart>
      <c:catAx>
        <c:axId val="5936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9369728"/>
        <c:crosses val="autoZero"/>
        <c:auto val="1"/>
        <c:lblAlgn val="ctr"/>
        <c:lblOffset val="100"/>
        <c:noMultiLvlLbl val="0"/>
      </c:catAx>
      <c:valAx>
        <c:axId val="59369728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crossAx val="59368192"/>
        <c:crosses val="autoZero"/>
        <c:crossBetween val="between"/>
      </c:valAx>
      <c:spPr>
        <a:noFill/>
        <a:ln w="25391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164212112374843"/>
          <c:y val="3.3479059803972609E-2"/>
          <c:w val="0.70835787887625157"/>
          <c:h val="0.54137564754500556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2018г.</c:v>
                </c:pt>
                <c:pt idx="1">
                  <c:v>2019г. ожидаемое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822.1</c:v>
                </c:pt>
                <c:pt idx="1">
                  <c:v>881</c:v>
                </c:pt>
                <c:pt idx="2">
                  <c:v>920.4</c:v>
                </c:pt>
                <c:pt idx="3">
                  <c:v>935.8</c:v>
                </c:pt>
                <c:pt idx="4">
                  <c:v>965.2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B5-40C9-9611-F5261C9008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2018г.</c:v>
                </c:pt>
                <c:pt idx="1">
                  <c:v>2019г. ожидаемое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6.7</c:v>
                </c:pt>
                <c:pt idx="1">
                  <c:v>9.6999999999999993</c:v>
                </c:pt>
                <c:pt idx="2">
                  <c:v>9.6999999999999993</c:v>
                </c:pt>
                <c:pt idx="3">
                  <c:v>9.8000000000000007</c:v>
                </c:pt>
                <c:pt idx="4">
                  <c:v>9.6999999999999993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B5-40C9-9611-F5261C90081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ln w="25390">
              <a:noFill/>
            </a:ln>
          </c:spPr>
          <c:cat>
            <c:strRef>
              <c:f>Лист1!$A$2:$A$6</c:f>
              <c:strCache>
                <c:ptCount val="5"/>
                <c:pt idx="0">
                  <c:v>2018г.</c:v>
                </c:pt>
                <c:pt idx="1">
                  <c:v>2019г. ожидаемое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180.8</c:v>
                </c:pt>
                <c:pt idx="1">
                  <c:v>221.7</c:v>
                </c:pt>
                <c:pt idx="2">
                  <c:v>261</c:v>
                </c:pt>
                <c:pt idx="3">
                  <c:v>257.3</c:v>
                </c:pt>
                <c:pt idx="4">
                  <c:v>299.60000000000002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B5-40C9-9611-F5261C90081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ln w="25390">
              <a:noFill/>
            </a:ln>
          </c:spPr>
          <c:cat>
            <c:strRef>
              <c:f>Лист1!$A$2:$A$6</c:f>
              <c:strCache>
                <c:ptCount val="5"/>
                <c:pt idx="0">
                  <c:v>2018г.</c:v>
                </c:pt>
                <c:pt idx="1">
                  <c:v>2019г. ожидаемое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40</c:v>
                </c:pt>
                <c:pt idx="1">
                  <c:v>55</c:v>
                </c:pt>
                <c:pt idx="2">
                  <c:v>55</c:v>
                </c:pt>
                <c:pt idx="3">
                  <c:v>55</c:v>
                </c:pt>
                <c:pt idx="4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8B5-40C9-9611-F5261C90081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ln w="25390">
              <a:noFill/>
            </a:ln>
          </c:spPr>
          <c:cat>
            <c:strRef>
              <c:f>Лист1!$A$2:$A$6</c:f>
              <c:strCache>
                <c:ptCount val="5"/>
                <c:pt idx="0">
                  <c:v>2018г.</c:v>
                </c:pt>
                <c:pt idx="1">
                  <c:v>2019г. ожидаемое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196</c:v>
                </c:pt>
                <c:pt idx="1">
                  <c:v>193.3</c:v>
                </c:pt>
                <c:pt idx="2">
                  <c:v>188.5</c:v>
                </c:pt>
                <c:pt idx="3">
                  <c:v>183</c:v>
                </c:pt>
                <c:pt idx="4">
                  <c:v>181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8B5-40C9-9611-F5261C90081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ln w="25390">
              <a:noFill/>
            </a:ln>
          </c:spPr>
          <c:cat>
            <c:strRef>
              <c:f>Лист1!$A$2:$A$6</c:f>
              <c:strCache>
                <c:ptCount val="5"/>
                <c:pt idx="0">
                  <c:v>2018г.</c:v>
                </c:pt>
                <c:pt idx="1">
                  <c:v>2019г. ожидаемое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Лист1!$G$2:$G$6</c:f>
              <c:numCache>
                <c:formatCode>#,##0.0</c:formatCode>
                <c:ptCount val="5"/>
                <c:pt idx="0">
                  <c:v>10.9</c:v>
                </c:pt>
                <c:pt idx="1">
                  <c:v>10.7</c:v>
                </c:pt>
                <c:pt idx="2">
                  <c:v>11.5</c:v>
                </c:pt>
                <c:pt idx="3">
                  <c:v>11.8</c:v>
                </c:pt>
                <c:pt idx="4">
                  <c:v>11.9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8B5-40C9-9611-F5261C900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827328"/>
        <c:axId val="59828864"/>
      </c:areaChart>
      <c:catAx>
        <c:axId val="5982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9828864"/>
        <c:crosses val="autoZero"/>
        <c:auto val="1"/>
        <c:lblAlgn val="ctr"/>
        <c:lblOffset val="100"/>
        <c:noMultiLvlLbl val="0"/>
      </c:catAx>
      <c:valAx>
        <c:axId val="59828864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59827328"/>
        <c:crosses val="autoZero"/>
        <c:crossBetween val="midCat"/>
      </c:valAx>
      <c:dTable>
        <c:showHorzBorder val="1"/>
        <c:showVertBorder val="1"/>
        <c:showOutline val="1"/>
        <c:showKeys val="1"/>
      </c:dTable>
      <c:spPr>
        <a:noFill/>
        <a:ln w="25390">
          <a:noFill/>
        </a:ln>
      </c:spPr>
    </c:plotArea>
    <c:plotVisOnly val="1"/>
    <c:dispBlanksAs val="zero"/>
    <c:showDLblsOverMax val="0"/>
  </c:chart>
  <c:txPr>
    <a:bodyPr/>
    <a:lstStyle/>
    <a:p>
      <a:pPr>
        <a:defRPr sz="13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592705392957957E-2"/>
          <c:y val="7.0537725505830762E-2"/>
          <c:w val="0.68156304164809589"/>
          <c:h val="0.76851290740556166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плательщики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  <c:pt idx="3">
                  <c:v>9 мес. 2019г.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556</c:v>
                </c:pt>
                <c:pt idx="1">
                  <c:v>595.29999999999995</c:v>
                </c:pt>
                <c:pt idx="2">
                  <c:v>630.70000000000005</c:v>
                </c:pt>
                <c:pt idx="3">
                  <c:v>444.6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F7-4BDD-90EE-86E46E10D8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ОАО «Аэрофлот – российские авиалинии»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  <c:pt idx="3">
                  <c:v>9 мес. 2019г.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440.3</c:v>
                </c:pt>
                <c:pt idx="1">
                  <c:v>531</c:v>
                </c:pt>
                <c:pt idx="2">
                  <c:v>625.79999999999995</c:v>
                </c:pt>
                <c:pt idx="3">
                  <c:v>476.6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F7-4BDD-90EE-86E46E10D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332288"/>
        <c:axId val="60338176"/>
      </c:areaChart>
      <c:catAx>
        <c:axId val="6033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0338176"/>
        <c:crosses val="autoZero"/>
        <c:auto val="1"/>
        <c:lblAlgn val="ctr"/>
        <c:lblOffset val="100"/>
        <c:noMultiLvlLbl val="0"/>
      </c:catAx>
      <c:valAx>
        <c:axId val="60338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332288"/>
        <c:crosses val="autoZero"/>
        <c:crossBetween val="midCat"/>
      </c:valAx>
      <c:spPr>
        <a:noFill/>
        <a:ln w="25386">
          <a:noFill/>
        </a:ln>
      </c:spPr>
    </c:plotArea>
    <c:legend>
      <c:legendPos val="r"/>
      <c:layout>
        <c:manualLayout>
          <c:xMode val="edge"/>
          <c:yMode val="edge"/>
          <c:x val="0.76282871001548835"/>
          <c:y val="0.14978492617332786"/>
          <c:w val="0.22773731022138133"/>
          <c:h val="0.7257469119677576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9B849-9C5A-42C2-9342-4078D0FF5DF6}" type="doc">
      <dgm:prSet loTypeId="urn:microsoft.com/office/officeart/2005/8/layout/funnel1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5F12295-4D90-401D-A972-7F6568C388B5}">
      <dgm:prSet phldrT="[Текст]" custT="1"/>
      <dgm:spPr/>
      <dgm:t>
        <a:bodyPr/>
        <a:lstStyle/>
        <a:p>
          <a:r>
            <a:rPr lang="ru-RU" sz="1800" dirty="0">
              <a:solidFill>
                <a:schemeClr val="bg1"/>
              </a:solidFill>
            </a:rPr>
            <a:t>100%</a:t>
          </a:r>
        </a:p>
      </dgm:t>
    </dgm:pt>
    <dgm:pt modelId="{FAB67740-1C00-4B6B-A82C-EEA255979FB7}" type="parTrans" cxnId="{539FA32E-CD38-427E-B716-B30B3E4F283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FCC2555-5CA2-4DF6-AFD1-44BF6A270C3B}" type="sibTrans" cxnId="{539FA32E-CD38-427E-B716-B30B3E4F283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1A0988E-B46A-4648-9BCC-3F06AD2AA30C}">
      <dgm:prSet phldrT="[Текст]" custT="1"/>
      <dgm:spPr/>
      <dgm:t>
        <a:bodyPr/>
        <a:lstStyle/>
        <a:p>
          <a:r>
            <a:rPr lang="ru-RU" sz="1800" dirty="0">
              <a:solidFill>
                <a:schemeClr val="bg1"/>
              </a:solidFill>
            </a:rPr>
            <a:t>15%</a:t>
          </a:r>
        </a:p>
      </dgm:t>
    </dgm:pt>
    <dgm:pt modelId="{2D143AE0-B8BB-4CB4-BB21-F65926C28159}" type="parTrans" cxnId="{C1D61CF6-5281-4272-AEAA-56E8A6B5955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51DAC17-18E5-4560-95B4-7BCE18857C4B}" type="sibTrans" cxnId="{C1D61CF6-5281-4272-AEAA-56E8A6B5955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08A1A91-D054-4E14-9A78-73CB862DC7AC}">
      <dgm:prSet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FEAE946C-B649-40C4-81FC-5B51B38928B3}" type="parTrans" cxnId="{24F63B43-0FE3-472A-B2A3-6D136C01179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78D11A79-1E1F-4BAB-87CB-7D13513361B9}" type="sibTrans" cxnId="{24F63B43-0FE3-472A-B2A3-6D136C01179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93BB4BB-9750-461A-8BCC-A32C7260FCE3}">
      <dgm:prSet phldrT="[Текст]" phldr="1"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0A873D20-F667-465C-8A16-C5C2B495F386}" type="parTrans" cxnId="{135883E0-1EA3-4DF2-85C1-A909F3870B0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FF700F1-DAB2-4FBA-AD40-CB33F1A7E7F9}" type="sibTrans" cxnId="{135883E0-1EA3-4DF2-85C1-A909F3870B0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BF17F64-1AFC-49A8-A794-322AFCDA031C}">
      <dgm:prSet custT="1"/>
      <dgm:spPr/>
      <dgm:t>
        <a:bodyPr/>
        <a:lstStyle/>
        <a:p>
          <a:r>
            <a:rPr lang="ru-RU" sz="1800" dirty="0">
              <a:solidFill>
                <a:schemeClr val="bg1"/>
              </a:solidFill>
            </a:rPr>
            <a:t>100%</a:t>
          </a:r>
        </a:p>
      </dgm:t>
    </dgm:pt>
    <dgm:pt modelId="{DCC8B311-0AF6-45AD-B901-25BE6F001110}" type="parTrans" cxnId="{A917AF74-5444-4422-8CF4-6EED63DE44C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FC3F744-630B-4A9C-8E12-3CC67BA77CD1}" type="sibTrans" cxnId="{A917AF74-5444-4422-8CF4-6EED63DE44C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C3DDE2F-24CD-4B6A-80BA-BFEDD8573800}">
      <dgm:prSet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3C7EEB1C-EC69-4E16-82EF-04EF218BFB2E}" type="parTrans" cxnId="{76C0CF48-D97F-4311-A7B4-1F98D9D3A4B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B9C999D-C76B-4031-AF82-D4576F05D1CF}" type="sibTrans" cxnId="{76C0CF48-D97F-4311-A7B4-1F98D9D3A4B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A45AC16-2C41-424B-914A-24D2880C3C30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городского округа Лобня</a:t>
          </a:r>
        </a:p>
      </dgm:t>
    </dgm:pt>
    <dgm:pt modelId="{6047BE03-77A1-4703-9DF1-945E3B080B93}" type="parTrans" cxnId="{2400A2D6-A1CE-4C41-8CAD-B23F01DCF01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918EEF7-2AE3-4184-8888-B33BADC0EE65}" type="sibTrans" cxnId="{2400A2D6-A1CE-4C41-8CAD-B23F01DCF01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09B43D6-C89F-41C7-BD37-641FEB28E0D5}" type="pres">
      <dgm:prSet presAssocID="{B369B849-9C5A-42C2-9342-4078D0FF5DF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83D498-F8E4-4787-B217-E0B2101B0530}" type="pres">
      <dgm:prSet presAssocID="{B369B849-9C5A-42C2-9342-4078D0FF5DF6}" presName="ellipse" presStyleLbl="trBgShp" presStyleIdx="0" presStyleCnt="1" custFlipVert="1" custFlipHor="1" custScaleX="2584" custScaleY="50708" custLinFactX="42716" custLinFactY="18520" custLinFactNeighborX="100000" custLinFactNeighborY="100000"/>
      <dgm:spPr/>
    </dgm:pt>
    <dgm:pt modelId="{19998372-A571-497F-AEB4-B8C97FFF4D66}" type="pres">
      <dgm:prSet presAssocID="{B369B849-9C5A-42C2-9342-4078D0FF5DF6}" presName="arrow1" presStyleLbl="fgShp" presStyleIdx="0" presStyleCnt="1" custLinFactY="-91085" custLinFactNeighborX="10090" custLinFactNeighborY="-100000"/>
      <dgm:spPr/>
    </dgm:pt>
    <dgm:pt modelId="{6155B7D2-06E9-4939-9EB6-673730F76B44}" type="pres">
      <dgm:prSet presAssocID="{B369B849-9C5A-42C2-9342-4078D0FF5DF6}" presName="rectangle" presStyleLbl="revTx" presStyleIdx="0" presStyleCnt="1" custScaleX="154163" custScaleY="64076" custLinFactNeighborX="3126" custLinFactNeighborY="-24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E51A1-E2F0-44F9-9309-4C0D476AEDD1}" type="pres">
      <dgm:prSet presAssocID="{DBF17F64-1AFC-49A8-A794-322AFCDA031C}" presName="item1" presStyleLbl="node1" presStyleIdx="0" presStyleCnt="3" custScaleX="81904" custScaleY="79570" custLinFactY="-16696" custLinFactNeighborX="-833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B80C9-B7B7-412F-AAB4-970D35CFA58A}" type="pres">
      <dgm:prSet presAssocID="{41A0988E-B46A-4648-9BCC-3F06AD2AA30C}" presName="item2" presStyleLbl="node1" presStyleIdx="1" presStyleCnt="3" custScaleX="88830" custScaleY="79562" custLinFactY="-8361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E1508-1591-48F7-A4AF-BDC6B174BA04}" type="pres">
      <dgm:prSet presAssocID="{BA45AC16-2C41-424B-914A-24D2880C3C30}" presName="item3" presStyleLbl="node1" presStyleIdx="2" presStyleCnt="3" custScaleX="80718" custScaleY="80658" custLinFactNeighborX="27088" custLinFactNeighborY="-85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62DB7-C70E-47BC-ACE0-88B26CF7B847}" type="pres">
      <dgm:prSet presAssocID="{B369B849-9C5A-42C2-9342-4078D0FF5DF6}" presName="funnel" presStyleLbl="trAlignAcc1" presStyleIdx="0" presStyleCnt="1" custScaleX="126782" custScaleY="154056" custLinFactNeighborX="0" custLinFactNeighborY="-3134"/>
      <dgm:spPr>
        <a:prstGeom prst="flowChartCollate">
          <a:avLst/>
        </a:prstGeom>
        <a:ln>
          <a:solidFill>
            <a:schemeClr val="accent1"/>
          </a:solidFill>
        </a:ln>
      </dgm:spPr>
    </dgm:pt>
  </dgm:ptLst>
  <dgm:cxnLst>
    <dgm:cxn modelId="{24F63B43-0FE3-472A-B2A3-6D136C011791}" srcId="{B369B849-9C5A-42C2-9342-4078D0FF5DF6}" destId="{F08A1A91-D054-4E14-9A78-73CB862DC7AC}" srcOrd="5" destOrd="0" parTransId="{FEAE946C-B649-40C4-81FC-5B51B38928B3}" sibTransId="{78D11A79-1E1F-4BAB-87CB-7D13513361B9}"/>
    <dgm:cxn modelId="{A917AF74-5444-4422-8CF4-6EED63DE44C1}" srcId="{B369B849-9C5A-42C2-9342-4078D0FF5DF6}" destId="{DBF17F64-1AFC-49A8-A794-322AFCDA031C}" srcOrd="1" destOrd="0" parTransId="{DCC8B311-0AF6-45AD-B901-25BE6F001110}" sibTransId="{9FC3F744-630B-4A9C-8E12-3CC67BA77CD1}"/>
    <dgm:cxn modelId="{C1D61CF6-5281-4272-AEAA-56E8A6B59554}" srcId="{B369B849-9C5A-42C2-9342-4078D0FF5DF6}" destId="{41A0988E-B46A-4648-9BCC-3F06AD2AA30C}" srcOrd="2" destOrd="0" parTransId="{2D143AE0-B8BB-4CB4-BB21-F65926C28159}" sibTransId="{451DAC17-18E5-4560-95B4-7BCE18857C4B}"/>
    <dgm:cxn modelId="{D7DB4995-C791-4DE2-848D-C5E64D8A52EE}" type="presOf" srcId="{B369B849-9C5A-42C2-9342-4078D0FF5DF6}" destId="{409B43D6-C89F-41C7-BD37-641FEB28E0D5}" srcOrd="0" destOrd="0" presId="urn:microsoft.com/office/officeart/2005/8/layout/funnel1"/>
    <dgm:cxn modelId="{85F2D6F2-9EC0-4617-A743-8CBABD30616C}" type="presOf" srcId="{41A0988E-B46A-4648-9BCC-3F06AD2AA30C}" destId="{199E51A1-E2F0-44F9-9309-4C0D476AEDD1}" srcOrd="0" destOrd="0" presId="urn:microsoft.com/office/officeart/2005/8/layout/funnel1"/>
    <dgm:cxn modelId="{1D53207A-326D-497A-AD30-BACC0C094553}" type="presOf" srcId="{BA45AC16-2C41-424B-914A-24D2880C3C30}" destId="{6155B7D2-06E9-4939-9EB6-673730F76B44}" srcOrd="0" destOrd="0" presId="urn:microsoft.com/office/officeart/2005/8/layout/funnel1"/>
    <dgm:cxn modelId="{2400A2D6-A1CE-4C41-8CAD-B23F01DCF012}" srcId="{B369B849-9C5A-42C2-9342-4078D0FF5DF6}" destId="{BA45AC16-2C41-424B-914A-24D2880C3C30}" srcOrd="3" destOrd="0" parTransId="{6047BE03-77A1-4703-9DF1-945E3B080B93}" sibTransId="{A918EEF7-2AE3-4184-8888-B33BADC0EE65}"/>
    <dgm:cxn modelId="{04640D78-A010-4075-B2C2-E02365BB72D0}" type="presOf" srcId="{DBF17F64-1AFC-49A8-A794-322AFCDA031C}" destId="{CE4B80C9-B7B7-412F-AAB4-970D35CFA58A}" srcOrd="0" destOrd="0" presId="urn:microsoft.com/office/officeart/2005/8/layout/funnel1"/>
    <dgm:cxn modelId="{135883E0-1EA3-4DF2-85C1-A909F3870B0E}" srcId="{B369B849-9C5A-42C2-9342-4078D0FF5DF6}" destId="{293BB4BB-9750-461A-8BCC-A32C7260FCE3}" srcOrd="6" destOrd="0" parTransId="{0A873D20-F667-465C-8A16-C5C2B495F386}" sibTransId="{8FF700F1-DAB2-4FBA-AD40-CB33F1A7E7F9}"/>
    <dgm:cxn modelId="{539FA32E-CD38-427E-B716-B30B3E4F283A}" srcId="{B369B849-9C5A-42C2-9342-4078D0FF5DF6}" destId="{25F12295-4D90-401D-A972-7F6568C388B5}" srcOrd="0" destOrd="0" parTransId="{FAB67740-1C00-4B6B-A82C-EEA255979FB7}" sibTransId="{6FCC2555-5CA2-4DF6-AFD1-44BF6A270C3B}"/>
    <dgm:cxn modelId="{76C0CF48-D97F-4311-A7B4-1F98D9D3A4B9}" srcId="{B369B849-9C5A-42C2-9342-4078D0FF5DF6}" destId="{6C3DDE2F-24CD-4B6A-80BA-BFEDD8573800}" srcOrd="4" destOrd="0" parTransId="{3C7EEB1C-EC69-4E16-82EF-04EF218BFB2E}" sibTransId="{3B9C999D-C76B-4031-AF82-D4576F05D1CF}"/>
    <dgm:cxn modelId="{E5623F3C-AF12-44E2-AD2A-2C80F47CFFAA}" type="presOf" srcId="{25F12295-4D90-401D-A972-7F6568C388B5}" destId="{089E1508-1591-48F7-A4AF-BDC6B174BA04}" srcOrd="0" destOrd="0" presId="urn:microsoft.com/office/officeart/2005/8/layout/funnel1"/>
    <dgm:cxn modelId="{BEB40745-134D-4998-8196-C13A0D918738}" type="presParOf" srcId="{409B43D6-C89F-41C7-BD37-641FEB28E0D5}" destId="{D683D498-F8E4-4787-B217-E0B2101B0530}" srcOrd="0" destOrd="0" presId="urn:microsoft.com/office/officeart/2005/8/layout/funnel1"/>
    <dgm:cxn modelId="{A901E392-ECDB-40B6-B226-853D20F44837}" type="presParOf" srcId="{409B43D6-C89F-41C7-BD37-641FEB28E0D5}" destId="{19998372-A571-497F-AEB4-B8C97FFF4D66}" srcOrd="1" destOrd="0" presId="urn:microsoft.com/office/officeart/2005/8/layout/funnel1"/>
    <dgm:cxn modelId="{D01200EA-C0EF-4C1A-B221-9F40B02D1769}" type="presParOf" srcId="{409B43D6-C89F-41C7-BD37-641FEB28E0D5}" destId="{6155B7D2-06E9-4939-9EB6-673730F76B44}" srcOrd="2" destOrd="0" presId="urn:microsoft.com/office/officeart/2005/8/layout/funnel1"/>
    <dgm:cxn modelId="{CE88CE68-07CC-455E-9F8E-12DC679434F0}" type="presParOf" srcId="{409B43D6-C89F-41C7-BD37-641FEB28E0D5}" destId="{199E51A1-E2F0-44F9-9309-4C0D476AEDD1}" srcOrd="3" destOrd="0" presId="urn:microsoft.com/office/officeart/2005/8/layout/funnel1"/>
    <dgm:cxn modelId="{7C9E22C4-9501-45E2-81F0-46F44D0E48C8}" type="presParOf" srcId="{409B43D6-C89F-41C7-BD37-641FEB28E0D5}" destId="{CE4B80C9-B7B7-412F-AAB4-970D35CFA58A}" srcOrd="4" destOrd="0" presId="urn:microsoft.com/office/officeart/2005/8/layout/funnel1"/>
    <dgm:cxn modelId="{9A837513-F152-47F3-BCD2-ECEC526A16CB}" type="presParOf" srcId="{409B43D6-C89F-41C7-BD37-641FEB28E0D5}" destId="{089E1508-1591-48F7-A4AF-BDC6B174BA04}" srcOrd="5" destOrd="0" presId="urn:microsoft.com/office/officeart/2005/8/layout/funnel1"/>
    <dgm:cxn modelId="{175BF262-88E6-4190-BB5E-FA47579D5D1D}" type="presParOf" srcId="{409B43D6-C89F-41C7-BD37-641FEB28E0D5}" destId="{C5862DB7-C70E-47BC-ACE0-88B26CF7B84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39625B-3C61-4286-861D-BD0277843311}" type="doc">
      <dgm:prSet loTypeId="urn:microsoft.com/office/officeart/2005/8/layout/default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D328161-4793-4F10-A31E-3604D3B56485}">
      <dgm:prSet phldrT="[Текст]"/>
      <dgm:spPr/>
      <dgm:t>
        <a:bodyPr/>
        <a:lstStyle/>
        <a:p>
          <a:r>
            <a:rPr lang="ru-RU" dirty="0"/>
            <a:t>Налог на доходы физических лиц</a:t>
          </a:r>
        </a:p>
      </dgm:t>
    </dgm:pt>
    <dgm:pt modelId="{249F267B-0E44-42C1-BACF-C34FB6F8892B}" type="parTrans" cxnId="{1E667EC0-8D4B-43CB-95DA-AA819F8E7BBC}">
      <dgm:prSet/>
      <dgm:spPr/>
      <dgm:t>
        <a:bodyPr/>
        <a:lstStyle/>
        <a:p>
          <a:endParaRPr lang="ru-RU"/>
        </a:p>
      </dgm:t>
    </dgm:pt>
    <dgm:pt modelId="{F8BF3504-11DF-4A16-B9DF-604ED80FCDF3}" type="sibTrans" cxnId="{1E667EC0-8D4B-43CB-95DA-AA819F8E7BBC}">
      <dgm:prSet/>
      <dgm:spPr/>
      <dgm:t>
        <a:bodyPr/>
        <a:lstStyle/>
        <a:p>
          <a:endParaRPr lang="ru-RU"/>
        </a:p>
      </dgm:t>
    </dgm:pt>
    <dgm:pt modelId="{0DC2ACDD-4F94-4823-8A33-2E1E31B4ED89}">
      <dgm:prSet phldrT="[Текст]"/>
      <dgm:spPr/>
      <dgm:t>
        <a:bodyPr/>
        <a:lstStyle/>
        <a:p>
          <a:r>
            <a:rPr lang="ru-RU" dirty="0"/>
            <a:t>Налог на имущество физических лиц</a:t>
          </a:r>
        </a:p>
      </dgm:t>
    </dgm:pt>
    <dgm:pt modelId="{C590C0D5-0748-4F58-B4E3-2AA765906631}" type="parTrans" cxnId="{C3358013-EBA6-4F27-878E-388D8C8905D1}">
      <dgm:prSet/>
      <dgm:spPr/>
      <dgm:t>
        <a:bodyPr/>
        <a:lstStyle/>
        <a:p>
          <a:endParaRPr lang="ru-RU"/>
        </a:p>
      </dgm:t>
    </dgm:pt>
    <dgm:pt modelId="{39583012-8E3F-401E-A2F0-28419F174EAB}" type="sibTrans" cxnId="{C3358013-EBA6-4F27-878E-388D8C8905D1}">
      <dgm:prSet/>
      <dgm:spPr/>
      <dgm:t>
        <a:bodyPr/>
        <a:lstStyle/>
        <a:p>
          <a:endParaRPr lang="ru-RU"/>
        </a:p>
      </dgm:t>
    </dgm:pt>
    <dgm:pt modelId="{0CA10185-FBF1-4D6A-84B0-C9C0A7827660}">
      <dgm:prSet phldrT="[Текст]"/>
      <dgm:spPr/>
      <dgm:t>
        <a:bodyPr/>
        <a:lstStyle/>
        <a:p>
          <a:r>
            <a:rPr lang="ru-RU" dirty="0"/>
            <a:t>Земельный налог</a:t>
          </a:r>
        </a:p>
      </dgm:t>
    </dgm:pt>
    <dgm:pt modelId="{815D9417-F9E7-46C4-8E96-CAC4EA38FDBC}" type="parTrans" cxnId="{A51E7DE5-AF15-44BA-8F92-9ECEB0CB578B}">
      <dgm:prSet/>
      <dgm:spPr/>
      <dgm:t>
        <a:bodyPr/>
        <a:lstStyle/>
        <a:p>
          <a:endParaRPr lang="ru-RU"/>
        </a:p>
      </dgm:t>
    </dgm:pt>
    <dgm:pt modelId="{A4D17AAA-0033-48A1-8E4F-C61C11114462}" type="sibTrans" cxnId="{A51E7DE5-AF15-44BA-8F92-9ECEB0CB578B}">
      <dgm:prSet/>
      <dgm:spPr/>
      <dgm:t>
        <a:bodyPr/>
        <a:lstStyle/>
        <a:p>
          <a:endParaRPr lang="ru-RU"/>
        </a:p>
      </dgm:t>
    </dgm:pt>
    <dgm:pt modelId="{C3DB503A-7593-402B-93E0-8D425E87D405}" type="pres">
      <dgm:prSet presAssocID="{DA39625B-3C61-4286-861D-BD02778433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814635-41AF-482F-8575-607B32A19DEE}" type="pres">
      <dgm:prSet presAssocID="{9D328161-4793-4F10-A31E-3604D3B56485}" presName="node" presStyleLbl="node1" presStyleIdx="0" presStyleCnt="3" custScaleX="7065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01CBAAC8-3DD5-479D-A723-4E861B4ED91A}" type="pres">
      <dgm:prSet presAssocID="{F8BF3504-11DF-4A16-B9DF-604ED80FCDF3}" presName="sibTrans" presStyleCnt="0"/>
      <dgm:spPr/>
    </dgm:pt>
    <dgm:pt modelId="{7AAC85C8-9C35-4D50-9C4F-97B34C81EC9C}" type="pres">
      <dgm:prSet presAssocID="{0DC2ACDD-4F94-4823-8A33-2E1E31B4ED89}" presName="node" presStyleLbl="node1" presStyleIdx="1" presStyleCnt="3" custScaleX="72133" custLinFactNeighborX="1208" custLinFactNeighborY="132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423BBBEA-B275-40CC-BE01-571463401472}" type="pres">
      <dgm:prSet presAssocID="{39583012-8E3F-401E-A2F0-28419F174EAB}" presName="sibTrans" presStyleCnt="0"/>
      <dgm:spPr/>
    </dgm:pt>
    <dgm:pt modelId="{DBC007ED-BC63-4A4F-B672-2F33F4C7A88F}" type="pres">
      <dgm:prSet presAssocID="{0CA10185-FBF1-4D6A-84B0-C9C0A7827660}" presName="node" presStyleLbl="node1" presStyleIdx="2" presStyleCnt="3" custScaleX="6885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48B03938-2A66-4B31-B3C7-3E0E9C82930C}" type="presOf" srcId="{0DC2ACDD-4F94-4823-8A33-2E1E31B4ED89}" destId="{7AAC85C8-9C35-4D50-9C4F-97B34C81EC9C}" srcOrd="0" destOrd="0" presId="urn:microsoft.com/office/officeart/2005/8/layout/default"/>
    <dgm:cxn modelId="{C7C06231-C054-484E-9465-62AE1CECEE87}" type="presOf" srcId="{DA39625B-3C61-4286-861D-BD0277843311}" destId="{C3DB503A-7593-402B-93E0-8D425E87D405}" srcOrd="0" destOrd="0" presId="urn:microsoft.com/office/officeart/2005/8/layout/default"/>
    <dgm:cxn modelId="{A51E7DE5-AF15-44BA-8F92-9ECEB0CB578B}" srcId="{DA39625B-3C61-4286-861D-BD0277843311}" destId="{0CA10185-FBF1-4D6A-84B0-C9C0A7827660}" srcOrd="2" destOrd="0" parTransId="{815D9417-F9E7-46C4-8E96-CAC4EA38FDBC}" sibTransId="{A4D17AAA-0033-48A1-8E4F-C61C11114462}"/>
    <dgm:cxn modelId="{DF02606B-1614-450B-B363-EAC614A883E3}" type="presOf" srcId="{9D328161-4793-4F10-A31E-3604D3B56485}" destId="{AE814635-41AF-482F-8575-607B32A19DEE}" srcOrd="0" destOrd="0" presId="urn:microsoft.com/office/officeart/2005/8/layout/default"/>
    <dgm:cxn modelId="{065BC10C-701F-4AAC-A6F6-BE40AFCF3AEC}" type="presOf" srcId="{0CA10185-FBF1-4D6A-84B0-C9C0A7827660}" destId="{DBC007ED-BC63-4A4F-B672-2F33F4C7A88F}" srcOrd="0" destOrd="0" presId="urn:microsoft.com/office/officeart/2005/8/layout/default"/>
    <dgm:cxn modelId="{C3358013-EBA6-4F27-878E-388D8C8905D1}" srcId="{DA39625B-3C61-4286-861D-BD0277843311}" destId="{0DC2ACDD-4F94-4823-8A33-2E1E31B4ED89}" srcOrd="1" destOrd="0" parTransId="{C590C0D5-0748-4F58-B4E3-2AA765906631}" sibTransId="{39583012-8E3F-401E-A2F0-28419F174EAB}"/>
    <dgm:cxn modelId="{1E667EC0-8D4B-43CB-95DA-AA819F8E7BBC}" srcId="{DA39625B-3C61-4286-861D-BD0277843311}" destId="{9D328161-4793-4F10-A31E-3604D3B56485}" srcOrd="0" destOrd="0" parTransId="{249F267B-0E44-42C1-BACF-C34FB6F8892B}" sibTransId="{F8BF3504-11DF-4A16-B9DF-604ED80FCDF3}"/>
    <dgm:cxn modelId="{144D7EBB-5DCD-47D9-9EB6-0D2421CC1EFB}" type="presParOf" srcId="{C3DB503A-7593-402B-93E0-8D425E87D405}" destId="{AE814635-41AF-482F-8575-607B32A19DEE}" srcOrd="0" destOrd="0" presId="urn:microsoft.com/office/officeart/2005/8/layout/default"/>
    <dgm:cxn modelId="{47F80AA3-D03A-4A50-BDD7-BA0E5EF02090}" type="presParOf" srcId="{C3DB503A-7593-402B-93E0-8D425E87D405}" destId="{01CBAAC8-3DD5-479D-A723-4E861B4ED91A}" srcOrd="1" destOrd="0" presId="urn:microsoft.com/office/officeart/2005/8/layout/default"/>
    <dgm:cxn modelId="{B9B3FBC0-C2EA-41DB-A781-CA17D8AECA9F}" type="presParOf" srcId="{C3DB503A-7593-402B-93E0-8D425E87D405}" destId="{7AAC85C8-9C35-4D50-9C4F-97B34C81EC9C}" srcOrd="2" destOrd="0" presId="urn:microsoft.com/office/officeart/2005/8/layout/default"/>
    <dgm:cxn modelId="{35881E3E-2FB1-4FFB-8132-3119FCFC7CB8}" type="presParOf" srcId="{C3DB503A-7593-402B-93E0-8D425E87D405}" destId="{423BBBEA-B275-40CC-BE01-571463401472}" srcOrd="3" destOrd="0" presId="urn:microsoft.com/office/officeart/2005/8/layout/default"/>
    <dgm:cxn modelId="{67A4B4B8-9E8C-4E85-87B9-ECC8FA48EB8E}" type="presParOf" srcId="{C3DB503A-7593-402B-93E0-8D425E87D405}" destId="{DBC007ED-BC63-4A4F-B672-2F33F4C7A88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69B849-9C5A-42C2-9342-4078D0FF5DF6}" type="doc">
      <dgm:prSet loTypeId="urn:microsoft.com/office/officeart/2005/8/layout/funnel1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93BB4BB-9750-461A-8BCC-A32C7260FCE3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Московской области</a:t>
          </a:r>
          <a:endParaRPr lang="ru-RU" sz="1600" dirty="0">
            <a:solidFill>
              <a:schemeClr val="tx1"/>
            </a:solidFill>
          </a:endParaRPr>
        </a:p>
      </dgm:t>
    </dgm:pt>
    <dgm:pt modelId="{0A873D20-F667-465C-8A16-C5C2B495F386}" type="parTrans" cxnId="{135883E0-1EA3-4DF2-85C1-A909F3870B0E}">
      <dgm:prSet/>
      <dgm:spPr/>
      <dgm:t>
        <a:bodyPr/>
        <a:lstStyle/>
        <a:p>
          <a:endParaRPr lang="ru-RU" sz="1800"/>
        </a:p>
      </dgm:t>
    </dgm:pt>
    <dgm:pt modelId="{8FF700F1-DAB2-4FBA-AD40-CB33F1A7E7F9}" type="sibTrans" cxnId="{135883E0-1EA3-4DF2-85C1-A909F3870B0E}">
      <dgm:prSet/>
      <dgm:spPr/>
      <dgm:t>
        <a:bodyPr/>
        <a:lstStyle/>
        <a:p>
          <a:endParaRPr lang="ru-RU" sz="1800"/>
        </a:p>
      </dgm:t>
    </dgm:pt>
    <dgm:pt modelId="{63F4F228-E0CC-40C7-9F2B-915935FA3038}">
      <dgm:prSet phldrT="[Текст]" custT="1"/>
      <dgm:spPr/>
      <dgm:t>
        <a:bodyPr/>
        <a:lstStyle/>
        <a:p>
          <a:r>
            <a:rPr lang="ru-RU" sz="1800" dirty="0"/>
            <a:t>85%</a:t>
          </a:r>
        </a:p>
      </dgm:t>
    </dgm:pt>
    <dgm:pt modelId="{0D34CB53-7479-435E-AD69-BE68C5D0CE67}" type="sibTrans" cxnId="{0F0FCA2B-0E46-472E-9E56-F39186648310}">
      <dgm:prSet/>
      <dgm:spPr/>
      <dgm:t>
        <a:bodyPr/>
        <a:lstStyle/>
        <a:p>
          <a:endParaRPr lang="ru-RU" sz="1800"/>
        </a:p>
      </dgm:t>
    </dgm:pt>
    <dgm:pt modelId="{911A291D-9FFE-49BE-B08C-FE48EAFBD772}" type="parTrans" cxnId="{0F0FCA2B-0E46-472E-9E56-F39186648310}">
      <dgm:prSet/>
      <dgm:spPr/>
      <dgm:t>
        <a:bodyPr/>
        <a:lstStyle/>
        <a:p>
          <a:endParaRPr lang="ru-RU" sz="1800"/>
        </a:p>
      </dgm:t>
    </dgm:pt>
    <dgm:pt modelId="{409B43D6-C89F-41C7-BD37-641FEB28E0D5}" type="pres">
      <dgm:prSet presAssocID="{B369B849-9C5A-42C2-9342-4078D0FF5DF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83D498-F8E4-4787-B217-E0B2101B0530}" type="pres">
      <dgm:prSet presAssocID="{B369B849-9C5A-42C2-9342-4078D0FF5DF6}" presName="ellipse" presStyleLbl="trBgShp" presStyleIdx="0" presStyleCnt="1" custFlipVert="0" custFlipHor="0" custScaleX="26653" custScaleY="6162"/>
      <dgm:spPr/>
    </dgm:pt>
    <dgm:pt modelId="{19998372-A571-497F-AEB4-B8C97FFF4D66}" type="pres">
      <dgm:prSet presAssocID="{B369B849-9C5A-42C2-9342-4078D0FF5DF6}" presName="arrow1" presStyleLbl="fgShp" presStyleIdx="0" presStyleCnt="1" custLinFactY="-97023" custLinFactNeighborX="0" custLinFactNeighborY="-100000"/>
      <dgm:spPr/>
    </dgm:pt>
    <dgm:pt modelId="{6155B7D2-06E9-4939-9EB6-673730F76B44}" type="pres">
      <dgm:prSet presAssocID="{B369B849-9C5A-42C2-9342-4078D0FF5DF6}" presName="rectangle" presStyleLbl="revTx" presStyleIdx="0" presStyleCnt="1" custScaleX="166666" custScaleY="42350" custLinFactNeighborX="0" custLinFactNeighborY="14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6F12C-6E58-497A-AFE7-361DE060183A}" type="pres">
      <dgm:prSet presAssocID="{293BB4BB-9750-461A-8BCC-A32C7260FCE3}" presName="item1" presStyleLbl="node1" presStyleIdx="0" presStyleCnt="1" custScaleX="61531" custScaleY="62345" custLinFactNeighborX="13995" custLinFactNeighborY="-49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62DB7-C70E-47BC-ACE0-88B26CF7B847}" type="pres">
      <dgm:prSet presAssocID="{B369B849-9C5A-42C2-9342-4078D0FF5DF6}" presName="funnel" presStyleLbl="trAlignAcc1" presStyleIdx="0" presStyleCnt="1" custScaleX="142857" custScaleY="178571" custLinFactX="31731" custLinFactNeighborX="100000" custLinFactNeighborY="37666"/>
      <dgm:spPr>
        <a:prstGeom prst="flowChartCollate">
          <a:avLst/>
        </a:prstGeom>
        <a:ln>
          <a:solidFill>
            <a:schemeClr val="accent1"/>
          </a:solidFill>
        </a:ln>
      </dgm:spPr>
    </dgm:pt>
  </dgm:ptLst>
  <dgm:cxnLst>
    <dgm:cxn modelId="{0F0FCA2B-0E46-472E-9E56-F39186648310}" srcId="{B369B849-9C5A-42C2-9342-4078D0FF5DF6}" destId="{63F4F228-E0CC-40C7-9F2B-915935FA3038}" srcOrd="0" destOrd="0" parTransId="{911A291D-9FFE-49BE-B08C-FE48EAFBD772}" sibTransId="{0D34CB53-7479-435E-AD69-BE68C5D0CE67}"/>
    <dgm:cxn modelId="{5365C9BA-4699-4C32-9AEF-73CD7476504A}" type="presOf" srcId="{293BB4BB-9750-461A-8BCC-A32C7260FCE3}" destId="{6155B7D2-06E9-4939-9EB6-673730F76B44}" srcOrd="0" destOrd="0" presId="urn:microsoft.com/office/officeart/2005/8/layout/funnel1"/>
    <dgm:cxn modelId="{A8FEE229-F72B-454A-8553-007625EA8E46}" type="presOf" srcId="{B369B849-9C5A-42C2-9342-4078D0FF5DF6}" destId="{409B43D6-C89F-41C7-BD37-641FEB28E0D5}" srcOrd="0" destOrd="0" presId="urn:microsoft.com/office/officeart/2005/8/layout/funnel1"/>
    <dgm:cxn modelId="{FA7FD9D6-AC3B-4B1C-A51C-145401DD75A5}" type="presOf" srcId="{63F4F228-E0CC-40C7-9F2B-915935FA3038}" destId="{1B16F12C-6E58-497A-AFE7-361DE060183A}" srcOrd="0" destOrd="0" presId="urn:microsoft.com/office/officeart/2005/8/layout/funnel1"/>
    <dgm:cxn modelId="{135883E0-1EA3-4DF2-85C1-A909F3870B0E}" srcId="{B369B849-9C5A-42C2-9342-4078D0FF5DF6}" destId="{293BB4BB-9750-461A-8BCC-A32C7260FCE3}" srcOrd="1" destOrd="0" parTransId="{0A873D20-F667-465C-8A16-C5C2B495F386}" sibTransId="{8FF700F1-DAB2-4FBA-AD40-CB33F1A7E7F9}"/>
    <dgm:cxn modelId="{6D2613A5-2531-4C53-97EB-761A1D1750C4}" type="presParOf" srcId="{409B43D6-C89F-41C7-BD37-641FEB28E0D5}" destId="{D683D498-F8E4-4787-B217-E0B2101B0530}" srcOrd="0" destOrd="0" presId="urn:microsoft.com/office/officeart/2005/8/layout/funnel1"/>
    <dgm:cxn modelId="{201703B7-DC3A-4A02-AB06-E09CDA703A5A}" type="presParOf" srcId="{409B43D6-C89F-41C7-BD37-641FEB28E0D5}" destId="{19998372-A571-497F-AEB4-B8C97FFF4D66}" srcOrd="1" destOrd="0" presId="urn:microsoft.com/office/officeart/2005/8/layout/funnel1"/>
    <dgm:cxn modelId="{8535ADD7-889A-4CE4-AA4F-AC72E18DE8DF}" type="presParOf" srcId="{409B43D6-C89F-41C7-BD37-641FEB28E0D5}" destId="{6155B7D2-06E9-4939-9EB6-673730F76B44}" srcOrd="2" destOrd="0" presId="urn:microsoft.com/office/officeart/2005/8/layout/funnel1"/>
    <dgm:cxn modelId="{FB0E29A0-08C8-4972-A71A-2B66DD3DB008}" type="presParOf" srcId="{409B43D6-C89F-41C7-BD37-641FEB28E0D5}" destId="{1B16F12C-6E58-497A-AFE7-361DE060183A}" srcOrd="3" destOrd="0" presId="urn:microsoft.com/office/officeart/2005/8/layout/funnel1"/>
    <dgm:cxn modelId="{9BD8A36F-0DB4-4417-AD78-6F5B554DAEC6}" type="presParOf" srcId="{409B43D6-C89F-41C7-BD37-641FEB28E0D5}" destId="{C5862DB7-C70E-47BC-ACE0-88B26CF7B847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737082-0603-4852-9457-19CDCD7B3FA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552D91-8B99-449D-BEE8-C725B53C16D1}">
      <dgm:prSet custT="1"/>
      <dgm:spPr>
        <a:noFill/>
      </dgm:spPr>
      <dgm:t>
        <a:bodyPr/>
        <a:lstStyle/>
        <a:p>
          <a:pPr algn="ctr"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Реконструкция автомобильной дороги «Хлебниково-Рогачево»</a:t>
          </a:r>
        </a:p>
        <a:p>
          <a:pPr algn="ctr"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Красная поляна в городском округе Лобня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8D2C79-72EF-46DA-AC63-788A850ADB8D}" type="parTrans" cxnId="{C5B15831-6B30-40C4-A290-F955296C6D8C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3D7167-96E5-46EE-9DA8-89ABEEEDED28}" type="sibTrans" cxnId="{C5B15831-6B30-40C4-A290-F955296C6D8C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CA2D26-90F2-4C97-ADE1-CF15C0A5EFA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 rtl="0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Источник финансирования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</a:p>
        <a:p>
          <a:pPr algn="ctr"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средства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Дорожного фонда Московской области</a:t>
          </a:r>
        </a:p>
      </dgm:t>
    </dgm:pt>
    <dgm:pt modelId="{51693C4B-2A54-4402-991C-8954D8EEFBD5}" type="parTrans" cxnId="{B81F7F63-CB2B-4F76-A2FD-997BD35D183B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3D7A8A-C9B5-43DA-8D35-92A63AFE989A}" type="sibTrans" cxnId="{B81F7F63-CB2B-4F76-A2FD-997BD35D183B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B20B3B-CCAB-428E-B22D-DCBF20C407A0}">
      <dgm:prSet custT="1"/>
      <dgm:spPr>
        <a:noFill/>
      </dgm:spPr>
      <dgm:t>
        <a:bodyPr/>
        <a:lstStyle/>
        <a:p>
          <a:pPr algn="ctr" rtl="0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году разработка проекта планировки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территории</a:t>
          </a:r>
        </a:p>
        <a:p>
          <a:pPr algn="ctr"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проведение инженерных изысканий 3 665,7 тыс. рублей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204277-407C-47C9-A83F-E507D0A0C24B}" type="parTrans" cxnId="{FF6E2F00-2EDE-480D-BBE7-9E3768FED06F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338B12-F63E-4A9E-981B-126CF9979650}" type="sibTrans" cxnId="{FF6E2F00-2EDE-480D-BBE7-9E3768FED06F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05DDC5-082C-46A7-B9B5-6C24E3267BE2}" type="pres">
      <dgm:prSet presAssocID="{07737082-0603-4852-9457-19CDCD7B3FA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E57CEE-37F2-4A1B-BAAA-C09CC0ED2D3F}" type="pres">
      <dgm:prSet presAssocID="{B1552D91-8B99-449D-BEE8-C725B53C16D1}" presName="circle1" presStyleLbl="node1" presStyleIdx="0" presStyleCnt="3"/>
      <dgm:spPr>
        <a:prstGeom prst="flowChartInputOutput">
          <a:avLst/>
        </a:prstGeom>
      </dgm:spPr>
      <dgm:t>
        <a:bodyPr/>
        <a:lstStyle/>
        <a:p>
          <a:endParaRPr lang="ru-RU"/>
        </a:p>
      </dgm:t>
    </dgm:pt>
    <dgm:pt modelId="{7F1CAC45-35AF-445C-B060-AF78E34FD4A7}" type="pres">
      <dgm:prSet presAssocID="{B1552D91-8B99-449D-BEE8-C725B53C16D1}" presName="space" presStyleCnt="0"/>
      <dgm:spPr/>
    </dgm:pt>
    <dgm:pt modelId="{5A1B0EFF-C059-46A1-9B84-8673C8974868}" type="pres">
      <dgm:prSet presAssocID="{B1552D91-8B99-449D-BEE8-C725B53C16D1}" presName="rect1" presStyleLbl="alignAcc1" presStyleIdx="0" presStyleCnt="3" custScaleX="100000"/>
      <dgm:spPr/>
      <dgm:t>
        <a:bodyPr/>
        <a:lstStyle/>
        <a:p>
          <a:endParaRPr lang="ru-RU"/>
        </a:p>
      </dgm:t>
    </dgm:pt>
    <dgm:pt modelId="{DE6CA074-3F7A-4F60-911B-30D017DF0CCD}" type="pres">
      <dgm:prSet presAssocID="{42CA2D26-90F2-4C97-ADE1-CF15C0A5EFA8}" presName="vertSpace2" presStyleLbl="node1" presStyleIdx="0" presStyleCnt="3"/>
      <dgm:spPr/>
    </dgm:pt>
    <dgm:pt modelId="{9EABDE39-CE2F-4DF6-A6EE-6B5F73485012}" type="pres">
      <dgm:prSet presAssocID="{42CA2D26-90F2-4C97-ADE1-CF15C0A5EFA8}" presName="circle2" presStyleLbl="node1" presStyleIdx="1" presStyleCnt="3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prstGeom prst="flowChartInputOutput">
          <a:avLst/>
        </a:prstGeom>
      </dgm:spPr>
      <dgm:t>
        <a:bodyPr/>
        <a:lstStyle/>
        <a:p>
          <a:endParaRPr lang="ru-RU"/>
        </a:p>
      </dgm:t>
    </dgm:pt>
    <dgm:pt modelId="{DC0DFA31-2BDB-41D4-8104-DC24FE57C28C}" type="pres">
      <dgm:prSet presAssocID="{42CA2D26-90F2-4C97-ADE1-CF15C0A5EFA8}" presName="rect2" presStyleLbl="alignAcc1" presStyleIdx="1" presStyleCnt="3" custScaleX="100000" custScaleY="89911" custLinFactNeighborX="279" custLinFactNeighborY="-718"/>
      <dgm:spPr/>
      <dgm:t>
        <a:bodyPr/>
        <a:lstStyle/>
        <a:p>
          <a:endParaRPr lang="ru-RU"/>
        </a:p>
      </dgm:t>
    </dgm:pt>
    <dgm:pt modelId="{148D4471-1BE2-4513-87C0-F8596ADA3F46}" type="pres">
      <dgm:prSet presAssocID="{18B20B3B-CCAB-428E-B22D-DCBF20C407A0}" presName="vertSpace3" presStyleLbl="node1" presStyleIdx="1" presStyleCnt="3"/>
      <dgm:spPr/>
    </dgm:pt>
    <dgm:pt modelId="{6A574096-4D0C-4AE0-94DB-E7076CD3438C}" type="pres">
      <dgm:prSet presAssocID="{18B20B3B-CCAB-428E-B22D-DCBF20C407A0}" presName="circle3" presStyleLbl="node1" presStyleIdx="2" presStyleCnt="3"/>
      <dgm:spPr>
        <a:prstGeom prst="flowChartInputOutput">
          <a:avLst/>
        </a:prstGeom>
      </dgm:spPr>
      <dgm:t>
        <a:bodyPr/>
        <a:lstStyle/>
        <a:p>
          <a:endParaRPr lang="ru-RU"/>
        </a:p>
      </dgm:t>
    </dgm:pt>
    <dgm:pt modelId="{3C49DE4F-56B2-4D21-9136-78ACE2EBD3D6}" type="pres">
      <dgm:prSet presAssocID="{18B20B3B-CCAB-428E-B22D-DCBF20C407A0}" presName="rect3" presStyleLbl="alignAcc1" presStyleIdx="2" presStyleCnt="3" custScaleX="100000" custScaleY="77655" custLinFactNeighborX="-497" custLinFactNeighborY="7574"/>
      <dgm:spPr/>
      <dgm:t>
        <a:bodyPr/>
        <a:lstStyle/>
        <a:p>
          <a:endParaRPr lang="ru-RU"/>
        </a:p>
      </dgm:t>
    </dgm:pt>
    <dgm:pt modelId="{59DA8DF9-05F9-4269-B3D5-1C39972F658D}" type="pres">
      <dgm:prSet presAssocID="{B1552D91-8B99-449D-BEE8-C725B53C16D1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DCB8F-A02F-419F-8A16-00050DC0A5A2}" type="pres">
      <dgm:prSet presAssocID="{42CA2D26-90F2-4C97-ADE1-CF15C0A5EFA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B4C9D-39A7-4331-934F-3D519C8ADA4E}" type="pres">
      <dgm:prSet presAssocID="{18B20B3B-CCAB-428E-B22D-DCBF20C407A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E2B3E2-DB7E-4066-A068-51D53FECB660}" type="presOf" srcId="{07737082-0603-4852-9457-19CDCD7B3FA4}" destId="{A105DDC5-082C-46A7-B9B5-6C24E3267BE2}" srcOrd="0" destOrd="0" presId="urn:microsoft.com/office/officeart/2005/8/layout/target3"/>
    <dgm:cxn modelId="{B81F7F63-CB2B-4F76-A2FD-997BD35D183B}" srcId="{07737082-0603-4852-9457-19CDCD7B3FA4}" destId="{42CA2D26-90F2-4C97-ADE1-CF15C0A5EFA8}" srcOrd="1" destOrd="0" parTransId="{51693C4B-2A54-4402-991C-8954D8EEFBD5}" sibTransId="{C83D7A8A-C9B5-43DA-8D35-92A63AFE989A}"/>
    <dgm:cxn modelId="{1E644DAC-DBC8-4E26-8BC8-3CC4B793745C}" type="presOf" srcId="{B1552D91-8B99-449D-BEE8-C725B53C16D1}" destId="{5A1B0EFF-C059-46A1-9B84-8673C8974868}" srcOrd="0" destOrd="0" presId="urn:microsoft.com/office/officeart/2005/8/layout/target3"/>
    <dgm:cxn modelId="{BA6C44AE-21D1-493E-8F3D-8B8A894C6EB9}" type="presOf" srcId="{B1552D91-8B99-449D-BEE8-C725B53C16D1}" destId="{59DA8DF9-05F9-4269-B3D5-1C39972F658D}" srcOrd="1" destOrd="0" presId="urn:microsoft.com/office/officeart/2005/8/layout/target3"/>
    <dgm:cxn modelId="{C04AEBE0-16E1-4C61-A710-7B1CE36CB86C}" type="presOf" srcId="{42CA2D26-90F2-4C97-ADE1-CF15C0A5EFA8}" destId="{DC0DFA31-2BDB-41D4-8104-DC24FE57C28C}" srcOrd="0" destOrd="0" presId="urn:microsoft.com/office/officeart/2005/8/layout/target3"/>
    <dgm:cxn modelId="{4B008E2D-5AA2-4D8A-99B3-01DEC6CFC90C}" type="presOf" srcId="{18B20B3B-CCAB-428E-B22D-DCBF20C407A0}" destId="{3C49DE4F-56B2-4D21-9136-78ACE2EBD3D6}" srcOrd="0" destOrd="0" presId="urn:microsoft.com/office/officeart/2005/8/layout/target3"/>
    <dgm:cxn modelId="{B4B31ECE-90A3-479D-8A5D-74866D79F93A}" type="presOf" srcId="{42CA2D26-90F2-4C97-ADE1-CF15C0A5EFA8}" destId="{129DCB8F-A02F-419F-8A16-00050DC0A5A2}" srcOrd="1" destOrd="0" presId="urn:microsoft.com/office/officeart/2005/8/layout/target3"/>
    <dgm:cxn modelId="{FF6E2F00-2EDE-480D-BBE7-9E3768FED06F}" srcId="{07737082-0603-4852-9457-19CDCD7B3FA4}" destId="{18B20B3B-CCAB-428E-B22D-DCBF20C407A0}" srcOrd="2" destOrd="0" parTransId="{E0204277-407C-47C9-A83F-E507D0A0C24B}" sibTransId="{77338B12-F63E-4A9E-981B-126CF9979650}"/>
    <dgm:cxn modelId="{7D100E89-7759-4CE8-A05A-93C65D0C170B}" type="presOf" srcId="{18B20B3B-CCAB-428E-B22D-DCBF20C407A0}" destId="{FEEB4C9D-39A7-4331-934F-3D519C8ADA4E}" srcOrd="1" destOrd="0" presId="urn:microsoft.com/office/officeart/2005/8/layout/target3"/>
    <dgm:cxn modelId="{C5B15831-6B30-40C4-A290-F955296C6D8C}" srcId="{07737082-0603-4852-9457-19CDCD7B3FA4}" destId="{B1552D91-8B99-449D-BEE8-C725B53C16D1}" srcOrd="0" destOrd="0" parTransId="{278D2C79-72EF-46DA-AC63-788A850ADB8D}" sibTransId="{583D7167-96E5-46EE-9DA8-89ABEEEDED28}"/>
    <dgm:cxn modelId="{50B8A2A7-3BEE-4CAA-9B54-9D0F4DAA8255}" type="presParOf" srcId="{A105DDC5-082C-46A7-B9B5-6C24E3267BE2}" destId="{2AE57CEE-37F2-4A1B-BAAA-C09CC0ED2D3F}" srcOrd="0" destOrd="0" presId="urn:microsoft.com/office/officeart/2005/8/layout/target3"/>
    <dgm:cxn modelId="{A462E1B8-1890-43AB-80FB-922EB7A38474}" type="presParOf" srcId="{A105DDC5-082C-46A7-B9B5-6C24E3267BE2}" destId="{7F1CAC45-35AF-445C-B060-AF78E34FD4A7}" srcOrd="1" destOrd="0" presId="urn:microsoft.com/office/officeart/2005/8/layout/target3"/>
    <dgm:cxn modelId="{617A95B5-94DB-462B-AA74-416E786E9AEB}" type="presParOf" srcId="{A105DDC5-082C-46A7-B9B5-6C24E3267BE2}" destId="{5A1B0EFF-C059-46A1-9B84-8673C8974868}" srcOrd="2" destOrd="0" presId="urn:microsoft.com/office/officeart/2005/8/layout/target3"/>
    <dgm:cxn modelId="{5BD148EB-0E0C-4A8C-852C-6804E74B58BA}" type="presParOf" srcId="{A105DDC5-082C-46A7-B9B5-6C24E3267BE2}" destId="{DE6CA074-3F7A-4F60-911B-30D017DF0CCD}" srcOrd="3" destOrd="0" presId="urn:microsoft.com/office/officeart/2005/8/layout/target3"/>
    <dgm:cxn modelId="{DA57EA07-BEFE-4612-8BF4-738786E4F55A}" type="presParOf" srcId="{A105DDC5-082C-46A7-B9B5-6C24E3267BE2}" destId="{9EABDE39-CE2F-4DF6-A6EE-6B5F73485012}" srcOrd="4" destOrd="0" presId="urn:microsoft.com/office/officeart/2005/8/layout/target3"/>
    <dgm:cxn modelId="{2A0AE725-90BF-48A1-8A47-273BF2CEE66F}" type="presParOf" srcId="{A105DDC5-082C-46A7-B9B5-6C24E3267BE2}" destId="{DC0DFA31-2BDB-41D4-8104-DC24FE57C28C}" srcOrd="5" destOrd="0" presId="urn:microsoft.com/office/officeart/2005/8/layout/target3"/>
    <dgm:cxn modelId="{5D8F65FE-C005-48C0-93F0-4591848822BE}" type="presParOf" srcId="{A105DDC5-082C-46A7-B9B5-6C24E3267BE2}" destId="{148D4471-1BE2-4513-87C0-F8596ADA3F46}" srcOrd="6" destOrd="0" presId="urn:microsoft.com/office/officeart/2005/8/layout/target3"/>
    <dgm:cxn modelId="{D16B12A9-E293-4243-BC16-6A536A1CEE39}" type="presParOf" srcId="{A105DDC5-082C-46A7-B9B5-6C24E3267BE2}" destId="{6A574096-4D0C-4AE0-94DB-E7076CD3438C}" srcOrd="7" destOrd="0" presId="urn:microsoft.com/office/officeart/2005/8/layout/target3"/>
    <dgm:cxn modelId="{C4587828-877D-42B3-8B12-9376BBBF6175}" type="presParOf" srcId="{A105DDC5-082C-46A7-B9B5-6C24E3267BE2}" destId="{3C49DE4F-56B2-4D21-9136-78ACE2EBD3D6}" srcOrd="8" destOrd="0" presId="urn:microsoft.com/office/officeart/2005/8/layout/target3"/>
    <dgm:cxn modelId="{911A8AC3-B0AF-4F48-BF4D-954191C185C0}" type="presParOf" srcId="{A105DDC5-082C-46A7-B9B5-6C24E3267BE2}" destId="{59DA8DF9-05F9-4269-B3D5-1C39972F658D}" srcOrd="9" destOrd="0" presId="urn:microsoft.com/office/officeart/2005/8/layout/target3"/>
    <dgm:cxn modelId="{BEBC4276-1D34-40C3-96E5-9C731B493470}" type="presParOf" srcId="{A105DDC5-082C-46A7-B9B5-6C24E3267BE2}" destId="{129DCB8F-A02F-419F-8A16-00050DC0A5A2}" srcOrd="10" destOrd="0" presId="urn:microsoft.com/office/officeart/2005/8/layout/target3"/>
    <dgm:cxn modelId="{1DE234E6-CE4B-4D51-AB9D-D8F72BE2B91A}" type="presParOf" srcId="{A105DDC5-082C-46A7-B9B5-6C24E3267BE2}" destId="{FEEB4C9D-39A7-4331-934F-3D519C8ADA4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D55D0A-F49A-49FA-99F0-9DF8D8DAA98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CDC236-BA10-4001-B3DD-E473EA96A6B0}">
      <dgm:prSet custT="1"/>
      <dgm:spPr>
        <a:noFill/>
      </dgm:spPr>
      <dgm:t>
        <a:bodyPr/>
        <a:lstStyle/>
        <a:p>
          <a:pPr algn="ctr"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Реконструкция автомобильной дороги</a:t>
          </a:r>
        </a:p>
        <a:p>
          <a:pPr algn="ctr"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«Лобня- аэропорт Шереметьево»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2E8B12-440D-4F28-BD72-06E8667CBC6F}" type="parTrans" cxnId="{FBC6DD52-0DB6-408E-B1CD-71B3632643F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CB8818-B8F7-4B45-AF84-4BA421B81B37}" type="sibTrans" cxnId="{FBC6DD52-0DB6-408E-B1CD-71B3632643F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7FBDE5-2543-4601-A91E-6F0088DBADB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Источник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финансирования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</a:p>
        <a:p>
          <a:pPr algn="ctr"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средства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Дорожного фонда Московской области</a:t>
          </a:r>
        </a:p>
      </dgm:t>
    </dgm:pt>
    <dgm:pt modelId="{0A2BED4D-2604-4B1F-8C5F-C03E241193A9}" type="parTrans" cxnId="{A44B768F-B6F9-4D97-A985-0CFEC486E7C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AD6CAB-42C6-4094-B872-7D3E1FC0D2A5}" type="sibTrans" cxnId="{A44B768F-B6F9-4D97-A985-0CFEC486E7C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15BE46-3748-4255-93FF-A16F47E1E8D0}">
      <dgm:prSet custT="1"/>
      <dgm:spPr>
        <a:noFill/>
      </dgm:spPr>
      <dgm:t>
        <a:bodyPr/>
        <a:lstStyle/>
        <a:p>
          <a:pPr algn="ctr" rtl="0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 году – 893 779,9 тыс. рублей; </a:t>
          </a:r>
        </a:p>
        <a:p>
          <a:pPr algn="ctr"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2021 году – 1 054 644,8 тыс. рублей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E209A8-1E4B-40AF-89C4-3CBABE3BDA7B}" type="parTrans" cxnId="{D301A0E5-E26C-4527-B511-8622807FBB2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B0E08C-FA6F-4260-A4B1-FC6C6E041CA4}" type="sibTrans" cxnId="{D301A0E5-E26C-4527-B511-8622807FBB2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86113C-9F7A-44F2-B044-D6DCA9521EF3}" type="pres">
      <dgm:prSet presAssocID="{2BD55D0A-F49A-49FA-99F0-9DF8D8DAA98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53FFF3-4143-4D30-A9BB-1F4672D81BFE}" type="pres">
      <dgm:prSet presAssocID="{67CDC236-BA10-4001-B3DD-E473EA96A6B0}" presName="circle1" presStyleLbl="node1" presStyleIdx="0" presStyleCnt="3" custScaleX="111170"/>
      <dgm:spPr>
        <a:prstGeom prst="flowChartInputOutput">
          <a:avLst/>
        </a:prstGeom>
      </dgm:spPr>
      <dgm:t>
        <a:bodyPr/>
        <a:lstStyle/>
        <a:p>
          <a:endParaRPr lang="ru-RU"/>
        </a:p>
      </dgm:t>
    </dgm:pt>
    <dgm:pt modelId="{5993527D-9502-4804-9E01-62D421BD2D95}" type="pres">
      <dgm:prSet presAssocID="{67CDC236-BA10-4001-B3DD-E473EA96A6B0}" presName="space" presStyleCnt="0"/>
      <dgm:spPr/>
    </dgm:pt>
    <dgm:pt modelId="{AED822C1-942C-4B52-850B-AD0B1CB5FAFE}" type="pres">
      <dgm:prSet presAssocID="{67CDC236-BA10-4001-B3DD-E473EA96A6B0}" presName="rect1" presStyleLbl="alignAcc1" presStyleIdx="0" presStyleCnt="3" custLinFactNeighborX="2277"/>
      <dgm:spPr/>
      <dgm:t>
        <a:bodyPr/>
        <a:lstStyle/>
        <a:p>
          <a:endParaRPr lang="ru-RU"/>
        </a:p>
      </dgm:t>
    </dgm:pt>
    <dgm:pt modelId="{3AAEA5FA-A144-4477-A56D-DC3A9C11B2AA}" type="pres">
      <dgm:prSet presAssocID="{2A7FBDE5-2543-4601-A91E-6F0088DBADB7}" presName="vertSpace2" presStyleLbl="node1" presStyleIdx="0" presStyleCnt="3"/>
      <dgm:spPr/>
    </dgm:pt>
    <dgm:pt modelId="{E1B56228-4DF2-4BE3-A1B7-89F93007A16E}" type="pres">
      <dgm:prSet presAssocID="{2A7FBDE5-2543-4601-A91E-6F0088DBADB7}" presName="circle2" presStyleLbl="node1" presStyleIdx="1" presStyleCnt="3" custScaleX="110371" custLinFactNeighborX="3534" custLinFactNeighborY="-468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prstGeom prst="flowChartInputOutput">
          <a:avLst/>
        </a:prstGeom>
      </dgm:spPr>
      <dgm:t>
        <a:bodyPr/>
        <a:lstStyle/>
        <a:p>
          <a:endParaRPr lang="ru-RU"/>
        </a:p>
      </dgm:t>
    </dgm:pt>
    <dgm:pt modelId="{8752F9E0-7F64-460D-9DFC-DECB9323AF55}" type="pres">
      <dgm:prSet presAssocID="{2A7FBDE5-2543-4601-A91E-6F0088DBADB7}" presName="rect2" presStyleLbl="alignAcc1" presStyleIdx="1" presStyleCnt="3" custLinFactNeighborX="-409" custLinFactNeighborY="3474"/>
      <dgm:spPr/>
      <dgm:t>
        <a:bodyPr/>
        <a:lstStyle/>
        <a:p>
          <a:endParaRPr lang="ru-RU"/>
        </a:p>
      </dgm:t>
    </dgm:pt>
    <dgm:pt modelId="{B7DC09B0-AE92-4250-A6EE-031FD0B120AE}" type="pres">
      <dgm:prSet presAssocID="{0715BE46-3748-4255-93FF-A16F47E1E8D0}" presName="vertSpace3" presStyleLbl="node1" presStyleIdx="1" presStyleCnt="3"/>
      <dgm:spPr/>
    </dgm:pt>
    <dgm:pt modelId="{E18CFD4C-48CA-4895-91B0-7AE16C217895}" type="pres">
      <dgm:prSet presAssocID="{0715BE46-3748-4255-93FF-A16F47E1E8D0}" presName="circle3" presStyleLbl="node1" presStyleIdx="2" presStyleCnt="3"/>
      <dgm:spPr>
        <a:prstGeom prst="flowChartInputOutput">
          <a:avLst/>
        </a:prstGeom>
      </dgm:spPr>
      <dgm:t>
        <a:bodyPr/>
        <a:lstStyle/>
        <a:p>
          <a:endParaRPr lang="ru-RU"/>
        </a:p>
      </dgm:t>
    </dgm:pt>
    <dgm:pt modelId="{750F4A74-4C71-4A40-BB96-326EC12361C9}" type="pres">
      <dgm:prSet presAssocID="{0715BE46-3748-4255-93FF-A16F47E1E8D0}" presName="rect3" presStyleLbl="alignAcc1" presStyleIdx="2" presStyleCnt="3" custLinFactNeighborX="709" custLinFactNeighborY="-6452"/>
      <dgm:spPr/>
      <dgm:t>
        <a:bodyPr/>
        <a:lstStyle/>
        <a:p>
          <a:endParaRPr lang="ru-RU"/>
        </a:p>
      </dgm:t>
    </dgm:pt>
    <dgm:pt modelId="{1C904F3E-067B-4D81-8D15-EF03C5B2D130}" type="pres">
      <dgm:prSet presAssocID="{67CDC236-BA10-4001-B3DD-E473EA96A6B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179C1-6212-48EC-A55D-DB4A44B91984}" type="pres">
      <dgm:prSet presAssocID="{2A7FBDE5-2543-4601-A91E-6F0088DBADB7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7D3FB-FB3B-40FB-99F7-8E90AE703A08}" type="pres">
      <dgm:prSet presAssocID="{0715BE46-3748-4255-93FF-A16F47E1E8D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02C502-6473-4F74-ACBB-1CC1EC84D492}" type="presOf" srcId="{2BD55D0A-F49A-49FA-99F0-9DF8D8DAA980}" destId="{EF86113C-9F7A-44F2-B044-D6DCA9521EF3}" srcOrd="0" destOrd="0" presId="urn:microsoft.com/office/officeart/2005/8/layout/target3"/>
    <dgm:cxn modelId="{720D20F1-0DC3-4B5C-B6D2-B752A033D825}" type="presOf" srcId="{2A7FBDE5-2543-4601-A91E-6F0088DBADB7}" destId="{41D179C1-6212-48EC-A55D-DB4A44B91984}" srcOrd="1" destOrd="0" presId="urn:microsoft.com/office/officeart/2005/8/layout/target3"/>
    <dgm:cxn modelId="{191D1A90-35C9-43B5-96D9-A9ABC6E848A8}" type="presOf" srcId="{0715BE46-3748-4255-93FF-A16F47E1E8D0}" destId="{8D97D3FB-FB3B-40FB-99F7-8E90AE703A08}" srcOrd="1" destOrd="0" presId="urn:microsoft.com/office/officeart/2005/8/layout/target3"/>
    <dgm:cxn modelId="{A44B768F-B6F9-4D97-A985-0CFEC486E7CB}" srcId="{2BD55D0A-F49A-49FA-99F0-9DF8D8DAA980}" destId="{2A7FBDE5-2543-4601-A91E-6F0088DBADB7}" srcOrd="1" destOrd="0" parTransId="{0A2BED4D-2604-4B1F-8C5F-C03E241193A9}" sibTransId="{3AAD6CAB-42C6-4094-B872-7D3E1FC0D2A5}"/>
    <dgm:cxn modelId="{FBC6DD52-0DB6-408E-B1CD-71B3632643FE}" srcId="{2BD55D0A-F49A-49FA-99F0-9DF8D8DAA980}" destId="{67CDC236-BA10-4001-B3DD-E473EA96A6B0}" srcOrd="0" destOrd="0" parTransId="{232E8B12-440D-4F28-BD72-06E8667CBC6F}" sibTransId="{0DCB8818-B8F7-4B45-AF84-4BA421B81B37}"/>
    <dgm:cxn modelId="{20067A96-AA2C-4BE1-98F9-D651B891D0B6}" type="presOf" srcId="{67CDC236-BA10-4001-B3DD-E473EA96A6B0}" destId="{1C904F3E-067B-4D81-8D15-EF03C5B2D130}" srcOrd="1" destOrd="0" presId="urn:microsoft.com/office/officeart/2005/8/layout/target3"/>
    <dgm:cxn modelId="{DCF1E92A-F677-4278-8EA0-C470971B23E7}" type="presOf" srcId="{0715BE46-3748-4255-93FF-A16F47E1E8D0}" destId="{750F4A74-4C71-4A40-BB96-326EC12361C9}" srcOrd="0" destOrd="0" presId="urn:microsoft.com/office/officeart/2005/8/layout/target3"/>
    <dgm:cxn modelId="{86BB0060-6C26-40E3-9CD6-D9C3920E7ADB}" type="presOf" srcId="{2A7FBDE5-2543-4601-A91E-6F0088DBADB7}" destId="{8752F9E0-7F64-460D-9DFC-DECB9323AF55}" srcOrd="0" destOrd="0" presId="urn:microsoft.com/office/officeart/2005/8/layout/target3"/>
    <dgm:cxn modelId="{D301A0E5-E26C-4527-B511-8622807FBB20}" srcId="{2BD55D0A-F49A-49FA-99F0-9DF8D8DAA980}" destId="{0715BE46-3748-4255-93FF-A16F47E1E8D0}" srcOrd="2" destOrd="0" parTransId="{3DE209A8-1E4B-40AF-89C4-3CBABE3BDA7B}" sibTransId="{C1B0E08C-FA6F-4260-A4B1-FC6C6E041CA4}"/>
    <dgm:cxn modelId="{843507D1-7992-42C9-B5F5-5100DF688A5C}" type="presOf" srcId="{67CDC236-BA10-4001-B3DD-E473EA96A6B0}" destId="{AED822C1-942C-4B52-850B-AD0B1CB5FAFE}" srcOrd="0" destOrd="0" presId="urn:microsoft.com/office/officeart/2005/8/layout/target3"/>
    <dgm:cxn modelId="{94B7CDAF-6BAF-4CE2-A59A-FFDF9D6855FD}" type="presParOf" srcId="{EF86113C-9F7A-44F2-B044-D6DCA9521EF3}" destId="{D353FFF3-4143-4D30-A9BB-1F4672D81BFE}" srcOrd="0" destOrd="0" presId="urn:microsoft.com/office/officeart/2005/8/layout/target3"/>
    <dgm:cxn modelId="{7BFB23B6-3B42-4721-8BB4-C6680F987215}" type="presParOf" srcId="{EF86113C-9F7A-44F2-B044-D6DCA9521EF3}" destId="{5993527D-9502-4804-9E01-62D421BD2D95}" srcOrd="1" destOrd="0" presId="urn:microsoft.com/office/officeart/2005/8/layout/target3"/>
    <dgm:cxn modelId="{687629BE-D958-46C3-A0DF-58F7D5F45366}" type="presParOf" srcId="{EF86113C-9F7A-44F2-B044-D6DCA9521EF3}" destId="{AED822C1-942C-4B52-850B-AD0B1CB5FAFE}" srcOrd="2" destOrd="0" presId="urn:microsoft.com/office/officeart/2005/8/layout/target3"/>
    <dgm:cxn modelId="{074CBEDB-41DA-4EF9-9298-4D758C0BB64B}" type="presParOf" srcId="{EF86113C-9F7A-44F2-B044-D6DCA9521EF3}" destId="{3AAEA5FA-A144-4477-A56D-DC3A9C11B2AA}" srcOrd="3" destOrd="0" presId="urn:microsoft.com/office/officeart/2005/8/layout/target3"/>
    <dgm:cxn modelId="{324B96E6-B278-416E-9433-ED3C24F2C810}" type="presParOf" srcId="{EF86113C-9F7A-44F2-B044-D6DCA9521EF3}" destId="{E1B56228-4DF2-4BE3-A1B7-89F93007A16E}" srcOrd="4" destOrd="0" presId="urn:microsoft.com/office/officeart/2005/8/layout/target3"/>
    <dgm:cxn modelId="{9D491A6E-8D27-4394-ADC3-1CF913F8FC2D}" type="presParOf" srcId="{EF86113C-9F7A-44F2-B044-D6DCA9521EF3}" destId="{8752F9E0-7F64-460D-9DFC-DECB9323AF55}" srcOrd="5" destOrd="0" presId="urn:microsoft.com/office/officeart/2005/8/layout/target3"/>
    <dgm:cxn modelId="{642E4B33-E511-4FEC-8A88-991BB84874E4}" type="presParOf" srcId="{EF86113C-9F7A-44F2-B044-D6DCA9521EF3}" destId="{B7DC09B0-AE92-4250-A6EE-031FD0B120AE}" srcOrd="6" destOrd="0" presId="urn:microsoft.com/office/officeart/2005/8/layout/target3"/>
    <dgm:cxn modelId="{B9410F09-7C4D-42BB-8554-0336A2A4A962}" type="presParOf" srcId="{EF86113C-9F7A-44F2-B044-D6DCA9521EF3}" destId="{E18CFD4C-48CA-4895-91B0-7AE16C217895}" srcOrd="7" destOrd="0" presId="urn:microsoft.com/office/officeart/2005/8/layout/target3"/>
    <dgm:cxn modelId="{DD8C61FC-2CA4-4AF8-9FA1-454F8F4B2346}" type="presParOf" srcId="{EF86113C-9F7A-44F2-B044-D6DCA9521EF3}" destId="{750F4A74-4C71-4A40-BB96-326EC12361C9}" srcOrd="8" destOrd="0" presId="urn:microsoft.com/office/officeart/2005/8/layout/target3"/>
    <dgm:cxn modelId="{6A5FD158-B0D5-46FB-9337-12F2A5852EB8}" type="presParOf" srcId="{EF86113C-9F7A-44F2-B044-D6DCA9521EF3}" destId="{1C904F3E-067B-4D81-8D15-EF03C5B2D130}" srcOrd="9" destOrd="0" presId="urn:microsoft.com/office/officeart/2005/8/layout/target3"/>
    <dgm:cxn modelId="{DA93ADA2-8DD4-449B-9751-1A73F54464A2}" type="presParOf" srcId="{EF86113C-9F7A-44F2-B044-D6DCA9521EF3}" destId="{41D179C1-6212-48EC-A55D-DB4A44B91984}" srcOrd="10" destOrd="0" presId="urn:microsoft.com/office/officeart/2005/8/layout/target3"/>
    <dgm:cxn modelId="{363C45B3-96C7-43EE-A63D-E422B31809C7}" type="presParOf" srcId="{EF86113C-9F7A-44F2-B044-D6DCA9521EF3}" destId="{8D97D3FB-FB3B-40FB-99F7-8E90AE703A08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DE4CE7-DA3D-4482-A72F-7163CADBF09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B3905C-F067-4D02-BF99-F1B185BD07AD}">
      <dgm:prSet custT="1"/>
      <dgm:spPr>
        <a:noFill/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Реконструкция автомобильной дороги Шереметьево-1-Шереметьево-2</a:t>
          </a:r>
        </a:p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(Старошереметьевское шоссе) (2 этап).</a:t>
          </a:r>
        </a:p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 кольцевого пересечения Старошереметьевского шоссе, автомобильной дороги «г. Лобня- аэропорт «Шереметьево», Шереметьевское шоссе</a:t>
          </a:r>
        </a:p>
      </dgm:t>
    </dgm:pt>
    <dgm:pt modelId="{DC2D3FD0-FD78-4F28-B7E1-C68C06D0D527}" type="parTrans" cxnId="{9D21A261-5E7E-4435-B3BE-4CA230D9F8BC}">
      <dgm:prSet/>
      <dgm:spPr/>
      <dgm:t>
        <a:bodyPr/>
        <a:lstStyle/>
        <a:p>
          <a:endParaRPr lang="ru-RU" sz="1800"/>
        </a:p>
      </dgm:t>
    </dgm:pt>
    <dgm:pt modelId="{863388BC-6854-4185-8520-968839E6C60F}" type="sibTrans" cxnId="{9D21A261-5E7E-4435-B3BE-4CA230D9F8BC}">
      <dgm:prSet/>
      <dgm:spPr/>
      <dgm:t>
        <a:bodyPr/>
        <a:lstStyle/>
        <a:p>
          <a:endParaRPr lang="ru-RU" sz="1800"/>
        </a:p>
      </dgm:t>
    </dgm:pt>
    <dgm:pt modelId="{56C21831-FE07-4E88-AA34-E13ED71C757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l" rtl="0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Источник финансирования - средства Дорожного фонда Московской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области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9351B1-559C-4E54-8231-327E9958C6A9}" type="sibTrans" cxnId="{A30DF0E3-E2F3-4644-A39C-158A6391A45E}">
      <dgm:prSet/>
      <dgm:spPr/>
      <dgm:t>
        <a:bodyPr/>
        <a:lstStyle/>
        <a:p>
          <a:endParaRPr lang="ru-RU" sz="1800"/>
        </a:p>
      </dgm:t>
    </dgm:pt>
    <dgm:pt modelId="{BF9A30C0-36E2-4139-8D29-25E4450C2C42}" type="parTrans" cxnId="{A30DF0E3-E2F3-4644-A39C-158A6391A45E}">
      <dgm:prSet/>
      <dgm:spPr/>
      <dgm:t>
        <a:bodyPr/>
        <a:lstStyle/>
        <a:p>
          <a:endParaRPr lang="ru-RU" sz="1800"/>
        </a:p>
      </dgm:t>
    </dgm:pt>
    <dgm:pt modelId="{FA8EEEE9-AB2D-448A-BA40-55FA19B5FB1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 2020 году  1 422 428,0 тыс. рублей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C27A95-C0A3-480B-A1FD-CC0A49EFE8D7}" type="parTrans" cxnId="{C0A68D4B-578C-4D7C-A824-F9FFB9647D03}">
      <dgm:prSet/>
      <dgm:spPr/>
      <dgm:t>
        <a:bodyPr/>
        <a:lstStyle/>
        <a:p>
          <a:endParaRPr lang="ru-RU"/>
        </a:p>
      </dgm:t>
    </dgm:pt>
    <dgm:pt modelId="{FCC5CDE3-B8DD-46B3-A642-0903A14EF43D}" type="sibTrans" cxnId="{C0A68D4B-578C-4D7C-A824-F9FFB9647D03}">
      <dgm:prSet/>
      <dgm:spPr/>
      <dgm:t>
        <a:bodyPr/>
        <a:lstStyle/>
        <a:p>
          <a:endParaRPr lang="ru-RU"/>
        </a:p>
      </dgm:t>
    </dgm:pt>
    <dgm:pt modelId="{63150CC7-CE52-477C-9355-983D50A99544}" type="pres">
      <dgm:prSet presAssocID="{25DE4CE7-DA3D-4482-A72F-7163CADBF09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F5455E-FB5F-45A4-99D4-8D652A6795F0}" type="pres">
      <dgm:prSet presAssocID="{68B3905C-F067-4D02-BF99-F1B185BD07AD}" presName="circle1" presStyleLbl="node1" presStyleIdx="0" presStyleCnt="3"/>
      <dgm:spPr/>
      <dgm:t>
        <a:bodyPr/>
        <a:lstStyle/>
        <a:p>
          <a:endParaRPr lang="ru-RU"/>
        </a:p>
      </dgm:t>
    </dgm:pt>
    <dgm:pt modelId="{BA32411B-D903-41E6-B4DD-2ACA3C51CD75}" type="pres">
      <dgm:prSet presAssocID="{68B3905C-F067-4D02-BF99-F1B185BD07AD}" presName="space" presStyleCnt="0"/>
      <dgm:spPr/>
      <dgm:t>
        <a:bodyPr/>
        <a:lstStyle/>
        <a:p>
          <a:endParaRPr lang="ru-RU"/>
        </a:p>
      </dgm:t>
    </dgm:pt>
    <dgm:pt modelId="{3DCF3908-E091-4E1F-AC69-ECB96DFF472E}" type="pres">
      <dgm:prSet presAssocID="{68B3905C-F067-4D02-BF99-F1B185BD07AD}" presName="rect1" presStyleLbl="alignAcc1" presStyleIdx="0" presStyleCnt="3" custScaleY="100000"/>
      <dgm:spPr/>
      <dgm:t>
        <a:bodyPr/>
        <a:lstStyle/>
        <a:p>
          <a:endParaRPr lang="ru-RU"/>
        </a:p>
      </dgm:t>
    </dgm:pt>
    <dgm:pt modelId="{15B9A830-3709-467C-BF22-47A7A11042B5}" type="pres">
      <dgm:prSet presAssocID="{56C21831-FE07-4E88-AA34-E13ED71C757F}" presName="vertSpace2" presStyleLbl="node1" presStyleIdx="0" presStyleCnt="3"/>
      <dgm:spPr/>
      <dgm:t>
        <a:bodyPr/>
        <a:lstStyle/>
        <a:p>
          <a:endParaRPr lang="ru-RU"/>
        </a:p>
      </dgm:t>
    </dgm:pt>
    <dgm:pt modelId="{3C12F064-0D92-4F6C-94CA-01F42DB0FD4E}" type="pres">
      <dgm:prSet presAssocID="{56C21831-FE07-4E88-AA34-E13ED71C757F}" presName="circle2" presStyleLbl="node1" presStyleIdx="1" presStyleCnt="3"/>
      <dgm:spPr/>
      <dgm:t>
        <a:bodyPr/>
        <a:lstStyle/>
        <a:p>
          <a:endParaRPr lang="ru-RU"/>
        </a:p>
      </dgm:t>
    </dgm:pt>
    <dgm:pt modelId="{D6F69D3E-A4D2-48D7-A2CA-4F24AF59C23C}" type="pres">
      <dgm:prSet presAssocID="{56C21831-FE07-4E88-AA34-E13ED71C757F}" presName="rect2" presStyleLbl="alignAcc1" presStyleIdx="1" presStyleCnt="3" custScaleX="100000" custScaleY="106905" custLinFactNeighborX="678" custLinFactNeighborY="2966"/>
      <dgm:spPr/>
      <dgm:t>
        <a:bodyPr/>
        <a:lstStyle/>
        <a:p>
          <a:endParaRPr lang="ru-RU"/>
        </a:p>
      </dgm:t>
    </dgm:pt>
    <dgm:pt modelId="{02948FF0-5176-49BD-92A4-6CC8E6D9114F}" type="pres">
      <dgm:prSet presAssocID="{FA8EEEE9-AB2D-448A-BA40-55FA19B5FB1E}" presName="vertSpace3" presStyleLbl="node1" presStyleIdx="1" presStyleCnt="3"/>
      <dgm:spPr/>
    </dgm:pt>
    <dgm:pt modelId="{7C5F98FF-2780-41EE-87B4-49EFB32D45EB}" type="pres">
      <dgm:prSet presAssocID="{FA8EEEE9-AB2D-448A-BA40-55FA19B5FB1E}" presName="circle3" presStyleLbl="node1" presStyleIdx="2" presStyleCnt="3"/>
      <dgm:spPr/>
    </dgm:pt>
    <dgm:pt modelId="{7B70DD76-BC5A-4B57-9C52-3506C3C00DDB}" type="pres">
      <dgm:prSet presAssocID="{FA8EEEE9-AB2D-448A-BA40-55FA19B5FB1E}" presName="rect3" presStyleLbl="alignAcc1" presStyleIdx="2" presStyleCnt="3" custScaleX="100000" custScaleY="131637" custLinFactNeighborX="-240" custLinFactNeighborY="16672"/>
      <dgm:spPr/>
      <dgm:t>
        <a:bodyPr/>
        <a:lstStyle/>
        <a:p>
          <a:endParaRPr lang="ru-RU"/>
        </a:p>
      </dgm:t>
    </dgm:pt>
    <dgm:pt modelId="{90DC543C-1E03-4EB1-A64E-A6B41EB9A493}" type="pres">
      <dgm:prSet presAssocID="{68B3905C-F067-4D02-BF99-F1B185BD07AD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AD570-F373-4B02-8BF8-0BF4B1822C42}" type="pres">
      <dgm:prSet presAssocID="{56C21831-FE07-4E88-AA34-E13ED71C757F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23512-1AED-4A43-AB54-80F6DD8FA6C3}" type="pres">
      <dgm:prSet presAssocID="{FA8EEEE9-AB2D-448A-BA40-55FA19B5FB1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0DF0E3-E2F3-4644-A39C-158A6391A45E}" srcId="{25DE4CE7-DA3D-4482-A72F-7163CADBF09F}" destId="{56C21831-FE07-4E88-AA34-E13ED71C757F}" srcOrd="1" destOrd="0" parTransId="{BF9A30C0-36E2-4139-8D29-25E4450C2C42}" sibTransId="{AC9351B1-559C-4E54-8231-327E9958C6A9}"/>
    <dgm:cxn modelId="{EA84BDDA-AD10-4544-B362-B213933DD36B}" type="presOf" srcId="{25DE4CE7-DA3D-4482-A72F-7163CADBF09F}" destId="{63150CC7-CE52-477C-9355-983D50A99544}" srcOrd="0" destOrd="0" presId="urn:microsoft.com/office/officeart/2005/8/layout/target3"/>
    <dgm:cxn modelId="{3BB6A144-A37C-438B-B62D-4FDAAEC17018}" type="presOf" srcId="{FA8EEEE9-AB2D-448A-BA40-55FA19B5FB1E}" destId="{7C523512-1AED-4A43-AB54-80F6DD8FA6C3}" srcOrd="1" destOrd="0" presId="urn:microsoft.com/office/officeart/2005/8/layout/target3"/>
    <dgm:cxn modelId="{158D2016-2110-4D8E-A074-1DEB543508AC}" type="presOf" srcId="{68B3905C-F067-4D02-BF99-F1B185BD07AD}" destId="{3DCF3908-E091-4E1F-AC69-ECB96DFF472E}" srcOrd="0" destOrd="0" presId="urn:microsoft.com/office/officeart/2005/8/layout/target3"/>
    <dgm:cxn modelId="{610E6D8C-340D-4EAE-9EFD-D202E43A0E63}" type="presOf" srcId="{68B3905C-F067-4D02-BF99-F1B185BD07AD}" destId="{90DC543C-1E03-4EB1-A64E-A6B41EB9A493}" srcOrd="1" destOrd="0" presId="urn:microsoft.com/office/officeart/2005/8/layout/target3"/>
    <dgm:cxn modelId="{1D340A6C-D41C-450E-9151-D8201DE6392E}" type="presOf" srcId="{56C21831-FE07-4E88-AA34-E13ED71C757F}" destId="{D6F69D3E-A4D2-48D7-A2CA-4F24AF59C23C}" srcOrd="0" destOrd="0" presId="urn:microsoft.com/office/officeart/2005/8/layout/target3"/>
    <dgm:cxn modelId="{9D21A261-5E7E-4435-B3BE-4CA230D9F8BC}" srcId="{25DE4CE7-DA3D-4482-A72F-7163CADBF09F}" destId="{68B3905C-F067-4D02-BF99-F1B185BD07AD}" srcOrd="0" destOrd="0" parTransId="{DC2D3FD0-FD78-4F28-B7E1-C68C06D0D527}" sibTransId="{863388BC-6854-4185-8520-968839E6C60F}"/>
    <dgm:cxn modelId="{BAE7CE13-9DDA-453C-8F1D-F77C3419B39E}" type="presOf" srcId="{FA8EEEE9-AB2D-448A-BA40-55FA19B5FB1E}" destId="{7B70DD76-BC5A-4B57-9C52-3506C3C00DDB}" srcOrd="0" destOrd="0" presId="urn:microsoft.com/office/officeart/2005/8/layout/target3"/>
    <dgm:cxn modelId="{C0A68D4B-578C-4D7C-A824-F9FFB9647D03}" srcId="{25DE4CE7-DA3D-4482-A72F-7163CADBF09F}" destId="{FA8EEEE9-AB2D-448A-BA40-55FA19B5FB1E}" srcOrd="2" destOrd="0" parTransId="{83C27A95-C0A3-480B-A1FD-CC0A49EFE8D7}" sibTransId="{FCC5CDE3-B8DD-46B3-A642-0903A14EF43D}"/>
    <dgm:cxn modelId="{EE0F6C50-1598-42F3-8E6F-B69438040DB4}" type="presOf" srcId="{56C21831-FE07-4E88-AA34-E13ED71C757F}" destId="{0D2AD570-F373-4B02-8BF8-0BF4B1822C42}" srcOrd="1" destOrd="0" presId="urn:microsoft.com/office/officeart/2005/8/layout/target3"/>
    <dgm:cxn modelId="{DFD98788-37E4-41FD-8F6D-FEE7740172FE}" type="presParOf" srcId="{63150CC7-CE52-477C-9355-983D50A99544}" destId="{40F5455E-FB5F-45A4-99D4-8D652A6795F0}" srcOrd="0" destOrd="0" presId="urn:microsoft.com/office/officeart/2005/8/layout/target3"/>
    <dgm:cxn modelId="{9A158855-E250-48C2-AA5E-B09C61EAB117}" type="presParOf" srcId="{63150CC7-CE52-477C-9355-983D50A99544}" destId="{BA32411B-D903-41E6-B4DD-2ACA3C51CD75}" srcOrd="1" destOrd="0" presId="urn:microsoft.com/office/officeart/2005/8/layout/target3"/>
    <dgm:cxn modelId="{FF9F8E55-CF87-4E30-AC87-94A40E514947}" type="presParOf" srcId="{63150CC7-CE52-477C-9355-983D50A99544}" destId="{3DCF3908-E091-4E1F-AC69-ECB96DFF472E}" srcOrd="2" destOrd="0" presId="urn:microsoft.com/office/officeart/2005/8/layout/target3"/>
    <dgm:cxn modelId="{1B694D35-1F8C-4A37-9100-1EE548D5526D}" type="presParOf" srcId="{63150CC7-CE52-477C-9355-983D50A99544}" destId="{15B9A830-3709-467C-BF22-47A7A11042B5}" srcOrd="3" destOrd="0" presId="urn:microsoft.com/office/officeart/2005/8/layout/target3"/>
    <dgm:cxn modelId="{B54F6EBF-D24C-4135-A905-D286575FEC6C}" type="presParOf" srcId="{63150CC7-CE52-477C-9355-983D50A99544}" destId="{3C12F064-0D92-4F6C-94CA-01F42DB0FD4E}" srcOrd="4" destOrd="0" presId="urn:microsoft.com/office/officeart/2005/8/layout/target3"/>
    <dgm:cxn modelId="{AD8A0A6A-2B81-4EB0-85CA-F8C06EE1174D}" type="presParOf" srcId="{63150CC7-CE52-477C-9355-983D50A99544}" destId="{D6F69D3E-A4D2-48D7-A2CA-4F24AF59C23C}" srcOrd="5" destOrd="0" presId="urn:microsoft.com/office/officeart/2005/8/layout/target3"/>
    <dgm:cxn modelId="{306994E9-F0D9-4548-A136-1FE4B6113220}" type="presParOf" srcId="{63150CC7-CE52-477C-9355-983D50A99544}" destId="{02948FF0-5176-49BD-92A4-6CC8E6D9114F}" srcOrd="6" destOrd="0" presId="urn:microsoft.com/office/officeart/2005/8/layout/target3"/>
    <dgm:cxn modelId="{5238B09B-AF38-4D1A-A240-A52E200F3C1B}" type="presParOf" srcId="{63150CC7-CE52-477C-9355-983D50A99544}" destId="{7C5F98FF-2780-41EE-87B4-49EFB32D45EB}" srcOrd="7" destOrd="0" presId="urn:microsoft.com/office/officeart/2005/8/layout/target3"/>
    <dgm:cxn modelId="{EDB67712-EB6A-428F-B24E-71118441DBE1}" type="presParOf" srcId="{63150CC7-CE52-477C-9355-983D50A99544}" destId="{7B70DD76-BC5A-4B57-9C52-3506C3C00DDB}" srcOrd="8" destOrd="0" presId="urn:microsoft.com/office/officeart/2005/8/layout/target3"/>
    <dgm:cxn modelId="{7FD2915D-8A3B-4625-B162-6D964AE88200}" type="presParOf" srcId="{63150CC7-CE52-477C-9355-983D50A99544}" destId="{90DC543C-1E03-4EB1-A64E-A6B41EB9A493}" srcOrd="9" destOrd="0" presId="urn:microsoft.com/office/officeart/2005/8/layout/target3"/>
    <dgm:cxn modelId="{B0E17E66-3D4D-4CE0-934E-DE12EE4D9450}" type="presParOf" srcId="{63150CC7-CE52-477C-9355-983D50A99544}" destId="{0D2AD570-F373-4B02-8BF8-0BF4B1822C42}" srcOrd="10" destOrd="0" presId="urn:microsoft.com/office/officeart/2005/8/layout/target3"/>
    <dgm:cxn modelId="{4B618243-C106-496A-A711-AAB5A72CB05C}" type="presParOf" srcId="{63150CC7-CE52-477C-9355-983D50A99544}" destId="{7C523512-1AED-4A43-AB54-80F6DD8FA6C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3D498-F8E4-4787-B217-E0B2101B0530}">
      <dsp:nvSpPr>
        <dsp:cNvPr id="0" name=""/>
        <dsp:cNvSpPr/>
      </dsp:nvSpPr>
      <dsp:spPr>
        <a:xfrm flipH="1" flipV="1">
          <a:off x="3775476" y="1818753"/>
          <a:ext cx="63991" cy="436109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98372-A571-497F-AEB4-B8C97FFF4D66}">
      <dsp:nvSpPr>
        <dsp:cNvPr id="0" name=""/>
        <dsp:cNvSpPr/>
      </dsp:nvSpPr>
      <dsp:spPr>
        <a:xfrm>
          <a:off x="1728192" y="2106484"/>
          <a:ext cx="479933" cy="307157"/>
        </a:xfrm>
        <a:prstGeom prst="down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3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accent3">
              <a:tint val="40000"/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155B7D2-06E9-4939-9EB6-673730F76B44}">
      <dsp:nvSpPr>
        <dsp:cNvPr id="0" name=""/>
        <dsp:cNvSpPr/>
      </dsp:nvSpPr>
      <dsp:spPr>
        <a:xfrm>
          <a:off x="216035" y="2902933"/>
          <a:ext cx="3551423" cy="369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городского округа Лобня</a:t>
          </a:r>
        </a:p>
      </dsp:txBody>
      <dsp:txXfrm>
        <a:off x="216035" y="2902933"/>
        <a:ext cx="3551423" cy="369026"/>
      </dsp:txXfrm>
    </dsp:sp>
    <dsp:sp modelId="{199E51A1-E2F0-44F9-9309-4C0D476AEDD1}">
      <dsp:nvSpPr>
        <dsp:cNvPr id="0" name=""/>
        <dsp:cNvSpPr/>
      </dsp:nvSpPr>
      <dsp:spPr>
        <a:xfrm>
          <a:off x="1584172" y="594062"/>
          <a:ext cx="707552" cy="68738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accent3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1"/>
              </a:solidFill>
            </a:rPr>
            <a:t>15%</a:t>
          </a:r>
        </a:p>
      </dsp:txBody>
      <dsp:txXfrm>
        <a:off x="1687791" y="694728"/>
        <a:ext cx="500314" cy="486057"/>
      </dsp:txXfrm>
    </dsp:sp>
    <dsp:sp modelId="{CE4B80C9-B7B7-412F-AAB4-970D35CFA58A}">
      <dsp:nvSpPr>
        <dsp:cNvPr id="0" name=""/>
        <dsp:cNvSpPr/>
      </dsp:nvSpPr>
      <dsp:spPr>
        <a:xfrm>
          <a:off x="1008114" y="17999"/>
          <a:ext cx="767384" cy="687320"/>
        </a:xfrm>
        <a:prstGeom prst="ellipse">
          <a:avLst/>
        </a:prstGeom>
        <a:gradFill rotWithShape="0">
          <a:gsLst>
            <a:gs pos="0">
              <a:schemeClr val="accent3">
                <a:hueOff val="-4194735"/>
                <a:satOff val="-12560"/>
                <a:lumOff val="-1569"/>
                <a:alphaOff val="0"/>
                <a:tint val="100000"/>
                <a:shade val="75000"/>
                <a:satMod val="160000"/>
              </a:schemeClr>
            </a:gs>
            <a:gs pos="62000">
              <a:schemeClr val="accent3">
                <a:hueOff val="-4194735"/>
                <a:satOff val="-12560"/>
                <a:lumOff val="-1569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3">
                <a:hueOff val="-4194735"/>
                <a:satOff val="-12560"/>
                <a:lumOff val="-1569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accent3">
              <a:hueOff val="-4194735"/>
              <a:satOff val="-12560"/>
              <a:lumOff val="-1569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1"/>
              </a:solidFill>
            </a:rPr>
            <a:t>100%</a:t>
          </a:r>
        </a:p>
      </dsp:txBody>
      <dsp:txXfrm>
        <a:off x="1120495" y="118655"/>
        <a:ext cx="542622" cy="486008"/>
      </dsp:txXfrm>
    </dsp:sp>
    <dsp:sp modelId="{089E1508-1591-48F7-A4AF-BDC6B174BA04}">
      <dsp:nvSpPr>
        <dsp:cNvPr id="0" name=""/>
        <dsp:cNvSpPr/>
      </dsp:nvSpPr>
      <dsp:spPr>
        <a:xfrm>
          <a:off x="2160239" y="0"/>
          <a:ext cx="697306" cy="696788"/>
        </a:xfrm>
        <a:prstGeom prst="ellipse">
          <a:avLst/>
        </a:prstGeom>
        <a:gradFill rotWithShape="0">
          <a:gsLst>
            <a:gs pos="0">
              <a:schemeClr val="accent3">
                <a:hueOff val="-8389470"/>
                <a:satOff val="-25119"/>
                <a:lumOff val="-3137"/>
                <a:alphaOff val="0"/>
                <a:tint val="100000"/>
                <a:shade val="75000"/>
                <a:satMod val="160000"/>
              </a:schemeClr>
            </a:gs>
            <a:gs pos="62000">
              <a:schemeClr val="accent3">
                <a:hueOff val="-8389470"/>
                <a:satOff val="-25119"/>
                <a:lumOff val="-3137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3">
                <a:hueOff val="-8389470"/>
                <a:satOff val="-25119"/>
                <a:lumOff val="-3137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accent3">
              <a:hueOff val="-8389470"/>
              <a:satOff val="-25119"/>
              <a:lumOff val="-3137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1"/>
              </a:solidFill>
            </a:rPr>
            <a:t>100%</a:t>
          </a:r>
        </a:p>
      </dsp:txBody>
      <dsp:txXfrm>
        <a:off x="2262357" y="102042"/>
        <a:ext cx="493070" cy="492704"/>
      </dsp:txXfrm>
    </dsp:sp>
    <dsp:sp modelId="{C5862DB7-C70E-47BC-ACE0-88B26CF7B847}">
      <dsp:nvSpPr>
        <dsp:cNvPr id="0" name=""/>
        <dsp:cNvSpPr/>
      </dsp:nvSpPr>
      <dsp:spPr>
        <a:xfrm>
          <a:off x="216019" y="-99247"/>
          <a:ext cx="3407428" cy="3312361"/>
        </a:xfrm>
        <a:prstGeom prst="flowChartCollate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14635-41AF-482F-8575-607B32A19DEE}">
      <dsp:nvSpPr>
        <dsp:cNvPr id="0" name=""/>
        <dsp:cNvSpPr/>
      </dsp:nvSpPr>
      <dsp:spPr>
        <a:xfrm>
          <a:off x="1683218" y="911"/>
          <a:ext cx="1439456" cy="12223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Налог на доходы физических лиц</a:t>
          </a:r>
        </a:p>
      </dsp:txBody>
      <dsp:txXfrm>
        <a:off x="1894021" y="179914"/>
        <a:ext cx="1017850" cy="864306"/>
      </dsp:txXfrm>
    </dsp:sp>
    <dsp:sp modelId="{7AAC85C8-9C35-4D50-9C4F-97B34C81EC9C}">
      <dsp:nvSpPr>
        <dsp:cNvPr id="0" name=""/>
        <dsp:cNvSpPr/>
      </dsp:nvSpPr>
      <dsp:spPr>
        <a:xfrm>
          <a:off x="3351003" y="1823"/>
          <a:ext cx="1469484" cy="1222312"/>
        </a:xfrm>
        <a:prstGeom prst="ellipse">
          <a:avLst/>
        </a:prstGeom>
        <a:solidFill>
          <a:schemeClr val="accent3">
            <a:hueOff val="-4194735"/>
            <a:satOff val="-12560"/>
            <a:lumOff val="-1569"/>
            <a:alphaOff val="0"/>
          </a:schemeClr>
        </a:solidFill>
        <a:ln w="381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Налог на имущество физических лиц</a:t>
          </a:r>
        </a:p>
      </dsp:txBody>
      <dsp:txXfrm>
        <a:off x="3566204" y="180826"/>
        <a:ext cx="1039082" cy="864306"/>
      </dsp:txXfrm>
    </dsp:sp>
    <dsp:sp modelId="{DBC007ED-BC63-4A4F-B672-2F33F4C7A88F}">
      <dsp:nvSpPr>
        <dsp:cNvPr id="0" name=""/>
        <dsp:cNvSpPr/>
      </dsp:nvSpPr>
      <dsp:spPr>
        <a:xfrm>
          <a:off x="4999598" y="911"/>
          <a:ext cx="1402767" cy="1222312"/>
        </a:xfrm>
        <a:prstGeom prst="ellipse">
          <a:avLst/>
        </a:prstGeom>
        <a:solidFill>
          <a:schemeClr val="accent3">
            <a:hueOff val="-8389470"/>
            <a:satOff val="-25119"/>
            <a:lumOff val="-3137"/>
            <a:alphaOff val="0"/>
          </a:schemeClr>
        </a:solidFill>
        <a:ln w="381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Земельный налог</a:t>
          </a:r>
        </a:p>
      </dsp:txBody>
      <dsp:txXfrm>
        <a:off x="5205028" y="179914"/>
        <a:ext cx="991907" cy="8643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3D498-F8E4-4787-B217-E0B2101B0530}">
      <dsp:nvSpPr>
        <dsp:cNvPr id="0" name=""/>
        <dsp:cNvSpPr/>
      </dsp:nvSpPr>
      <dsp:spPr>
        <a:xfrm>
          <a:off x="1368153" y="1167936"/>
          <a:ext cx="569435" cy="45720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98372-A571-497F-AEB4-B8C97FFF4D66}">
      <dsp:nvSpPr>
        <dsp:cNvPr id="0" name=""/>
        <dsp:cNvSpPr/>
      </dsp:nvSpPr>
      <dsp:spPr>
        <a:xfrm>
          <a:off x="1449161" y="2114554"/>
          <a:ext cx="414046" cy="264989"/>
        </a:xfrm>
        <a:prstGeom prst="down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3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accent3">
              <a:tint val="40000"/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155B7D2-06E9-4939-9EB6-673730F76B44}">
      <dsp:nvSpPr>
        <dsp:cNvPr id="0" name=""/>
        <dsp:cNvSpPr/>
      </dsp:nvSpPr>
      <dsp:spPr>
        <a:xfrm>
          <a:off x="6" y="3066065"/>
          <a:ext cx="3312354" cy="210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Московской области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6" y="3066065"/>
        <a:ext cx="3312354" cy="210418"/>
      </dsp:txXfrm>
    </dsp:sp>
    <dsp:sp modelId="{1B16F12C-6E58-497A-AFE7-361DE060183A}">
      <dsp:nvSpPr>
        <dsp:cNvPr id="0" name=""/>
        <dsp:cNvSpPr/>
      </dsp:nvSpPr>
      <dsp:spPr>
        <a:xfrm>
          <a:off x="1296140" y="504055"/>
          <a:ext cx="713346" cy="72278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accent3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85%</a:t>
          </a:r>
        </a:p>
      </dsp:txBody>
      <dsp:txXfrm>
        <a:off x="1400607" y="609904"/>
        <a:ext cx="504412" cy="511085"/>
      </dsp:txXfrm>
    </dsp:sp>
    <dsp:sp modelId="{C5862DB7-C70E-47BC-ACE0-88B26CF7B847}">
      <dsp:nvSpPr>
        <dsp:cNvPr id="0" name=""/>
        <dsp:cNvSpPr/>
      </dsp:nvSpPr>
      <dsp:spPr>
        <a:xfrm>
          <a:off x="3" y="7"/>
          <a:ext cx="3312364" cy="3312360"/>
        </a:xfrm>
        <a:prstGeom prst="flowChartCollate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57CEE-37F2-4A1B-BAAA-C09CC0ED2D3F}">
      <dsp:nvSpPr>
        <dsp:cNvPr id="0" name=""/>
        <dsp:cNvSpPr/>
      </dsp:nvSpPr>
      <dsp:spPr>
        <a:xfrm>
          <a:off x="0" y="0"/>
          <a:ext cx="2414016" cy="2414016"/>
        </a:xfrm>
        <a:prstGeom prst="flowChartInputOutp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B0EFF-C059-46A1-9B84-8673C8974868}">
      <dsp:nvSpPr>
        <dsp:cNvPr id="0" name=""/>
        <dsp:cNvSpPr/>
      </dsp:nvSpPr>
      <dsp:spPr>
        <a:xfrm>
          <a:off x="1207008" y="0"/>
          <a:ext cx="6137808" cy="2414016"/>
        </a:xfrm>
        <a:prstGeom prst="rect">
          <a:avLst/>
        </a:prstGeom>
        <a:noFill/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Реконструкция автомобильной дороги «Хлебниково-Рогачево»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Красная поляна в городском округе Лобня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7008" y="0"/>
        <a:ext cx="6137808" cy="724206"/>
      </dsp:txXfrm>
    </dsp:sp>
    <dsp:sp modelId="{9EABDE39-CE2F-4DF6-A6EE-6B5F73485012}">
      <dsp:nvSpPr>
        <dsp:cNvPr id="0" name=""/>
        <dsp:cNvSpPr/>
      </dsp:nvSpPr>
      <dsp:spPr>
        <a:xfrm>
          <a:off x="422453" y="724206"/>
          <a:ext cx="1569108" cy="1569108"/>
        </a:xfrm>
        <a:prstGeom prst="flowChartInputOutput">
          <a:avLst/>
        </a:prstGeom>
        <a:solidFill>
          <a:schemeClr val="accent2">
            <a:tint val="100000"/>
            <a:shade val="100000"/>
            <a:satMod val="100000"/>
          </a:schemeClr>
        </a:solidFill>
        <a:ln w="25400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DC0DFA31-2BDB-41D4-8104-DC24FE57C28C}">
      <dsp:nvSpPr>
        <dsp:cNvPr id="0" name=""/>
        <dsp:cNvSpPr/>
      </dsp:nvSpPr>
      <dsp:spPr>
        <a:xfrm>
          <a:off x="1207008" y="792093"/>
          <a:ext cx="6137808" cy="1410801"/>
        </a:xfrm>
        <a:prstGeom prst="rect">
          <a:avLst/>
        </a:prstGeom>
        <a:noFill/>
        <a:ln w="25400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Источник финансирования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средства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Дорожного фонда Московской области</a:t>
          </a:r>
        </a:p>
      </dsp:txBody>
      <dsp:txXfrm>
        <a:off x="1207008" y="792093"/>
        <a:ext cx="6137808" cy="651139"/>
      </dsp:txXfrm>
    </dsp:sp>
    <dsp:sp modelId="{6A574096-4D0C-4AE0-94DB-E7076CD3438C}">
      <dsp:nvSpPr>
        <dsp:cNvPr id="0" name=""/>
        <dsp:cNvSpPr/>
      </dsp:nvSpPr>
      <dsp:spPr>
        <a:xfrm>
          <a:off x="844905" y="1448410"/>
          <a:ext cx="724204" cy="724204"/>
        </a:xfrm>
        <a:prstGeom prst="flowChartInputOutp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9DE4F-56B2-4D21-9136-78ACE2EBD3D6}">
      <dsp:nvSpPr>
        <dsp:cNvPr id="0" name=""/>
        <dsp:cNvSpPr/>
      </dsp:nvSpPr>
      <dsp:spPr>
        <a:xfrm>
          <a:off x="1176503" y="1584173"/>
          <a:ext cx="6137808" cy="562380"/>
        </a:xfrm>
        <a:prstGeom prst="rect">
          <a:avLst/>
        </a:prstGeom>
        <a:noFill/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году разработка проекта планировки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территории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проведение инженерных изысканий 3 665,7 тыс. рублей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6503" y="1584173"/>
        <a:ext cx="6137808" cy="5623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3FFF3-4143-4D30-A9BB-1F4672D81BFE}">
      <dsp:nvSpPr>
        <dsp:cNvPr id="0" name=""/>
        <dsp:cNvSpPr/>
      </dsp:nvSpPr>
      <dsp:spPr>
        <a:xfrm>
          <a:off x="-62335" y="0"/>
          <a:ext cx="2481590" cy="2232248"/>
        </a:xfrm>
        <a:prstGeom prst="flowChartInputOutp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822C1-942C-4B52-850B-AD0B1CB5FAFE}">
      <dsp:nvSpPr>
        <dsp:cNvPr id="0" name=""/>
        <dsp:cNvSpPr/>
      </dsp:nvSpPr>
      <dsp:spPr>
        <a:xfrm>
          <a:off x="1178459" y="0"/>
          <a:ext cx="6444716" cy="2232248"/>
        </a:xfrm>
        <a:prstGeom prst="rect">
          <a:avLst/>
        </a:prstGeom>
        <a:noFill/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Реконструкция автомобильной дороги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«Лобня- аэропорт Шереметьево»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8459" y="0"/>
        <a:ext cx="6444716" cy="669675"/>
      </dsp:txXfrm>
    </dsp:sp>
    <dsp:sp modelId="{E1B56228-4DF2-4BE3-A1B7-89F93007A16E}">
      <dsp:nvSpPr>
        <dsp:cNvPr id="0" name=""/>
        <dsp:cNvSpPr/>
      </dsp:nvSpPr>
      <dsp:spPr>
        <a:xfrm>
          <a:off x="429017" y="662885"/>
          <a:ext cx="1601438" cy="1450959"/>
        </a:xfrm>
        <a:prstGeom prst="flowChartInputOutput">
          <a:avLst/>
        </a:prstGeom>
        <a:solidFill>
          <a:schemeClr val="accent2">
            <a:tint val="100000"/>
            <a:shade val="100000"/>
            <a:satMod val="100000"/>
          </a:schemeClr>
        </a:solidFill>
        <a:ln w="25400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8752F9E0-7F64-460D-9DFC-DECB9323AF55}">
      <dsp:nvSpPr>
        <dsp:cNvPr id="0" name=""/>
        <dsp:cNvSpPr/>
      </dsp:nvSpPr>
      <dsp:spPr>
        <a:xfrm>
          <a:off x="1152100" y="720082"/>
          <a:ext cx="6444716" cy="1450959"/>
        </a:xfrm>
        <a:prstGeom prst="rect">
          <a:avLst/>
        </a:prstGeom>
        <a:noFill/>
        <a:ln w="25400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Источник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финансирования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средства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Дорожного фонда Московской области</a:t>
          </a:r>
        </a:p>
      </dsp:txBody>
      <dsp:txXfrm>
        <a:off x="1152100" y="720082"/>
        <a:ext cx="6444716" cy="669673"/>
      </dsp:txXfrm>
    </dsp:sp>
    <dsp:sp modelId="{E18CFD4C-48CA-4895-91B0-7AE16C217895}">
      <dsp:nvSpPr>
        <dsp:cNvPr id="0" name=""/>
        <dsp:cNvSpPr/>
      </dsp:nvSpPr>
      <dsp:spPr>
        <a:xfrm>
          <a:off x="843622" y="1339349"/>
          <a:ext cx="669673" cy="669673"/>
        </a:xfrm>
        <a:prstGeom prst="flowChartInputOutp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F4A74-4C71-4A40-BB96-326EC12361C9}">
      <dsp:nvSpPr>
        <dsp:cNvPr id="0" name=""/>
        <dsp:cNvSpPr/>
      </dsp:nvSpPr>
      <dsp:spPr>
        <a:xfrm>
          <a:off x="1178459" y="1296142"/>
          <a:ext cx="6444716" cy="669673"/>
        </a:xfrm>
        <a:prstGeom prst="rect">
          <a:avLst/>
        </a:prstGeom>
        <a:noFill/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 году – 893 779,9 тыс. рублей;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2021 году – 1 054 644,8 тыс. рублей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8459" y="1296142"/>
        <a:ext cx="6444716" cy="6696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5455E-FB5F-45A4-99D4-8D652A6795F0}">
      <dsp:nvSpPr>
        <dsp:cNvPr id="0" name=""/>
        <dsp:cNvSpPr/>
      </dsp:nvSpPr>
      <dsp:spPr>
        <a:xfrm>
          <a:off x="0" y="0"/>
          <a:ext cx="2664295" cy="266429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F3908-E091-4E1F-AC69-ECB96DFF472E}">
      <dsp:nvSpPr>
        <dsp:cNvPr id="0" name=""/>
        <dsp:cNvSpPr/>
      </dsp:nvSpPr>
      <dsp:spPr>
        <a:xfrm>
          <a:off x="1332147" y="0"/>
          <a:ext cx="6228693" cy="2664295"/>
        </a:xfrm>
        <a:prstGeom prst="rect">
          <a:avLst/>
        </a:prstGeom>
        <a:noFill/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Реконструкция автомобильной дороги Шереметьево-1-Шереметьево-2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(Старошереметьевское шоссе) (2 этап).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 кольцевого пересечения Старошереметьевского шоссе, автомобильной дороги «г. Лобня- аэропорт «Шереметьево», Шереметьевское шоссе</a:t>
          </a:r>
        </a:p>
      </dsp:txBody>
      <dsp:txXfrm>
        <a:off x="1332147" y="0"/>
        <a:ext cx="6228693" cy="799290"/>
      </dsp:txXfrm>
    </dsp:sp>
    <dsp:sp modelId="{3C12F064-0D92-4F6C-94CA-01F42DB0FD4E}">
      <dsp:nvSpPr>
        <dsp:cNvPr id="0" name=""/>
        <dsp:cNvSpPr/>
      </dsp:nvSpPr>
      <dsp:spPr>
        <a:xfrm>
          <a:off x="466252" y="799290"/>
          <a:ext cx="1731790" cy="173179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69D3E-A4D2-48D7-A2CA-4F24AF59C23C}">
      <dsp:nvSpPr>
        <dsp:cNvPr id="0" name=""/>
        <dsp:cNvSpPr/>
      </dsp:nvSpPr>
      <dsp:spPr>
        <a:xfrm>
          <a:off x="1332147" y="790865"/>
          <a:ext cx="6228693" cy="1851370"/>
        </a:xfrm>
        <a:prstGeom prst="rect">
          <a:avLst/>
        </a:prstGeom>
        <a:noFill/>
        <a:ln w="25400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Источник финансирования - средства Дорожного фонда Московской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области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2147" y="790865"/>
        <a:ext cx="6228693" cy="854478"/>
      </dsp:txXfrm>
    </dsp:sp>
    <dsp:sp modelId="{7C5F98FF-2780-41EE-87B4-49EFB32D45EB}">
      <dsp:nvSpPr>
        <dsp:cNvPr id="0" name=""/>
        <dsp:cNvSpPr/>
      </dsp:nvSpPr>
      <dsp:spPr>
        <a:xfrm>
          <a:off x="932503" y="1598577"/>
          <a:ext cx="799287" cy="7992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0DD76-BC5A-4B57-9C52-3506C3C00DDB}">
      <dsp:nvSpPr>
        <dsp:cNvPr id="0" name=""/>
        <dsp:cNvSpPr/>
      </dsp:nvSpPr>
      <dsp:spPr>
        <a:xfrm>
          <a:off x="1317198" y="1605399"/>
          <a:ext cx="6228693" cy="1052158"/>
        </a:xfrm>
        <a:prstGeom prst="rect">
          <a:avLst/>
        </a:prstGeom>
        <a:noFill/>
        <a:ln w="25400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 2020 году  1 422 428,0 тыс. рублей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7198" y="1605399"/>
        <a:ext cx="6228693" cy="1052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0.24074</cdr:x>
      <cdr:y>0.56331</cdr:y>
    </cdr:from>
    <cdr:to>
      <cdr:x>0.32407</cdr:x>
      <cdr:y>0.60778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981200" y="2895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+114,9 (+9,1%)</a:t>
          </a:r>
        </a:p>
      </cdr:txBody>
    </cdr:sp>
  </cdr:relSizeAnchor>
  <cdr:relSizeAnchor xmlns:cdr="http://schemas.openxmlformats.org/drawingml/2006/chartDrawing">
    <cdr:from>
      <cdr:x>0.25926</cdr:x>
      <cdr:y>0.3706</cdr:y>
    </cdr:from>
    <cdr:to>
      <cdr:x>0.2963</cdr:x>
      <cdr:y>0.4127</cdr:y>
    </cdr:to>
    <cdr:sp macro="" textlink="">
      <cdr:nvSpPr>
        <cdr:cNvPr id="3" name="Стрелка вниз 2"/>
        <cdr:cNvSpPr/>
      </cdr:nvSpPr>
      <cdr:spPr>
        <a:xfrm xmlns:a="http://schemas.openxmlformats.org/drawingml/2006/main">
          <a:off x="2131960" y="1905004"/>
          <a:ext cx="304589" cy="216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0.2963</cdr:x>
      <cdr:y>0.28166</cdr:y>
    </cdr:from>
    <cdr:to>
      <cdr:x>0.33333</cdr:x>
      <cdr:y>0.32613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38400" y="1447800"/>
          <a:ext cx="304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0.26852</cdr:x>
      <cdr:y>0.17789</cdr:y>
    </cdr:from>
    <cdr:to>
      <cdr:x>0.35185</cdr:x>
      <cdr:y>0.29648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209800" y="914400"/>
          <a:ext cx="6858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0.25926</cdr:x>
      <cdr:y>0.60778</cdr:y>
    </cdr:from>
    <cdr:to>
      <cdr:x>0.29644</cdr:x>
      <cdr:y>0.6498</cdr:y>
    </cdr:to>
    <cdr:sp macro="" textlink="">
      <cdr:nvSpPr>
        <cdr:cNvPr id="22" name="Стрелка вверх 21"/>
        <cdr:cNvSpPr/>
      </cdr:nvSpPr>
      <cdr:spPr>
        <a:xfrm xmlns:a="http://schemas.openxmlformats.org/drawingml/2006/main">
          <a:off x="2133600" y="3124200"/>
          <a:ext cx="306000" cy="21600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0.44444</cdr:x>
      <cdr:y>0.34095</cdr:y>
    </cdr:from>
    <cdr:to>
      <cdr:x>0.48148</cdr:x>
      <cdr:y>0.38305</cdr:y>
    </cdr:to>
    <cdr:sp macro="" textlink="">
      <cdr:nvSpPr>
        <cdr:cNvPr id="23" name="Стрелка вниз 22"/>
        <cdr:cNvSpPr/>
      </cdr:nvSpPr>
      <cdr:spPr>
        <a:xfrm xmlns:a="http://schemas.openxmlformats.org/drawingml/2006/main">
          <a:off x="3657600" y="1752600"/>
          <a:ext cx="304800" cy="216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0.40741</cdr:x>
      <cdr:y>0.29648</cdr:y>
    </cdr:from>
    <cdr:to>
      <cdr:x>0.5</cdr:x>
      <cdr:y>0.34095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3352800" y="15240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-23,1 (-11,1%)</a:t>
          </a:r>
        </a:p>
      </cdr:txBody>
    </cdr:sp>
  </cdr:relSizeAnchor>
  <cdr:relSizeAnchor xmlns:cdr="http://schemas.openxmlformats.org/drawingml/2006/chartDrawing">
    <cdr:from>
      <cdr:x>0.23148</cdr:x>
      <cdr:y>0.32613</cdr:y>
    </cdr:from>
    <cdr:to>
      <cdr:x>0.32407</cdr:x>
      <cdr:y>0.3706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1905000" y="16764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-32,5 (-13,5%)</a:t>
          </a:r>
        </a:p>
      </cdr:txBody>
    </cdr:sp>
  </cdr:relSizeAnchor>
  <cdr:relSizeAnchor xmlns:cdr="http://schemas.openxmlformats.org/drawingml/2006/chartDrawing">
    <cdr:from>
      <cdr:x>0.41667</cdr:x>
      <cdr:y>0.56331</cdr:y>
    </cdr:from>
    <cdr:to>
      <cdr:x>0.5</cdr:x>
      <cdr:y>0.60778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3429000" y="2895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+74,7 (+5,4%)</a:t>
          </a:r>
        </a:p>
      </cdr:txBody>
    </cdr:sp>
  </cdr:relSizeAnchor>
  <cdr:relSizeAnchor xmlns:cdr="http://schemas.openxmlformats.org/drawingml/2006/chartDrawing">
    <cdr:from>
      <cdr:x>0.44444</cdr:x>
      <cdr:y>0.60778</cdr:y>
    </cdr:from>
    <cdr:to>
      <cdr:x>0.48163</cdr:x>
      <cdr:y>0.6498</cdr:y>
    </cdr:to>
    <cdr:sp macro="" textlink="">
      <cdr:nvSpPr>
        <cdr:cNvPr id="26" name="Стрелка вверх 25"/>
        <cdr:cNvSpPr/>
      </cdr:nvSpPr>
      <cdr:spPr>
        <a:xfrm xmlns:a="http://schemas.openxmlformats.org/drawingml/2006/main">
          <a:off x="3657600" y="3124200"/>
          <a:ext cx="306000" cy="21600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0.59259</cdr:x>
      <cdr:y>0.25201</cdr:y>
    </cdr:from>
    <cdr:to>
      <cdr:x>0.68519</cdr:x>
      <cdr:y>0.29648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4876800" y="12954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+5,5 (+3,0%)</a:t>
          </a:r>
        </a:p>
      </cdr:txBody>
    </cdr:sp>
  </cdr:relSizeAnchor>
  <cdr:relSizeAnchor xmlns:cdr="http://schemas.openxmlformats.org/drawingml/2006/chartDrawing">
    <cdr:from>
      <cdr:x>0.62037</cdr:x>
      <cdr:y>0.29648</cdr:y>
    </cdr:from>
    <cdr:to>
      <cdr:x>0.65741</cdr:x>
      <cdr:y>0.33858</cdr:y>
    </cdr:to>
    <cdr:sp macro="" textlink="">
      <cdr:nvSpPr>
        <cdr:cNvPr id="28" name="Стрелка вниз 27"/>
        <cdr:cNvSpPr/>
      </cdr:nvSpPr>
      <cdr:spPr>
        <a:xfrm xmlns:a="http://schemas.openxmlformats.org/drawingml/2006/main" rot="10800000">
          <a:off x="5105400" y="1524000"/>
          <a:ext cx="304800" cy="216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0.60185</cdr:x>
      <cdr:y>0.56331</cdr:y>
    </cdr:from>
    <cdr:to>
      <cdr:x>0.68519</cdr:x>
      <cdr:y>0.60778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4953000" y="2895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+6,6 (+0,5%)</a:t>
          </a:r>
        </a:p>
      </cdr:txBody>
    </cdr:sp>
  </cdr:relSizeAnchor>
  <cdr:relSizeAnchor xmlns:cdr="http://schemas.openxmlformats.org/drawingml/2006/chartDrawing">
    <cdr:from>
      <cdr:x>0.62963</cdr:x>
      <cdr:y>0.60778</cdr:y>
    </cdr:from>
    <cdr:to>
      <cdr:x>0.66681</cdr:x>
      <cdr:y>0.6498</cdr:y>
    </cdr:to>
    <cdr:sp macro="" textlink="">
      <cdr:nvSpPr>
        <cdr:cNvPr id="30" name="Стрелка вверх 29"/>
        <cdr:cNvSpPr/>
      </cdr:nvSpPr>
      <cdr:spPr>
        <a:xfrm xmlns:a="http://schemas.openxmlformats.org/drawingml/2006/main">
          <a:off x="5181600" y="3124200"/>
          <a:ext cx="306000" cy="21600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0.76852</cdr:x>
      <cdr:y>0.22236</cdr:y>
    </cdr:from>
    <cdr:to>
      <cdr:x>0.86111</cdr:x>
      <cdr:y>0.26683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6324600" y="11430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+5,5 (+3,0%)</a:t>
          </a:r>
        </a:p>
      </cdr:txBody>
    </cdr:sp>
  </cdr:relSizeAnchor>
  <cdr:relSizeAnchor xmlns:cdr="http://schemas.openxmlformats.org/drawingml/2006/chartDrawing">
    <cdr:from>
      <cdr:x>0.7963</cdr:x>
      <cdr:y>0.26683</cdr:y>
    </cdr:from>
    <cdr:to>
      <cdr:x>0.83333</cdr:x>
      <cdr:y>0.30893</cdr:y>
    </cdr:to>
    <cdr:sp macro="" textlink="">
      <cdr:nvSpPr>
        <cdr:cNvPr id="32" name="Стрелка вниз 31"/>
        <cdr:cNvSpPr/>
      </cdr:nvSpPr>
      <cdr:spPr>
        <a:xfrm xmlns:a="http://schemas.openxmlformats.org/drawingml/2006/main" rot="10800000">
          <a:off x="6553200" y="1371600"/>
          <a:ext cx="304800" cy="216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0.77778</cdr:x>
      <cdr:y>0.56331</cdr:y>
    </cdr:from>
    <cdr:to>
      <cdr:x>0.86111</cdr:x>
      <cdr:y>0.60778</cdr:y>
    </cdr:to>
    <cdr:sp macro="" textlink="">
      <cdr:nvSpPr>
        <cdr:cNvPr id="33" name="TextBox 1"/>
        <cdr:cNvSpPr txBox="1"/>
      </cdr:nvSpPr>
      <cdr:spPr>
        <a:xfrm xmlns:a="http://schemas.openxmlformats.org/drawingml/2006/main">
          <a:off x="6400800" y="2895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+69,7 (+4,8%)</a:t>
          </a:r>
        </a:p>
      </cdr:txBody>
    </cdr:sp>
  </cdr:relSizeAnchor>
  <cdr:relSizeAnchor xmlns:cdr="http://schemas.openxmlformats.org/drawingml/2006/chartDrawing">
    <cdr:from>
      <cdr:x>0.80556</cdr:x>
      <cdr:y>0.60778</cdr:y>
    </cdr:from>
    <cdr:to>
      <cdr:x>0.84274</cdr:x>
      <cdr:y>0.6498</cdr:y>
    </cdr:to>
    <cdr:sp macro="" textlink="">
      <cdr:nvSpPr>
        <cdr:cNvPr id="34" name="Стрелка вверх 33"/>
        <cdr:cNvSpPr/>
      </cdr:nvSpPr>
      <cdr:spPr>
        <a:xfrm xmlns:a="http://schemas.openxmlformats.org/drawingml/2006/main">
          <a:off x="6629400" y="3124200"/>
          <a:ext cx="306000" cy="21600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15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7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0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875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55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85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05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01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3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26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23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33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3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9B209F-5ED1-4532-81DD-BBAA16F9CCDC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80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89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DE75E4-2F65-44FB-BFF2-C59C6A794CF1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80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5292DB-6713-433F-9E9F-6960404B4510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83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43594A-A33B-4E4E-9E9C-5399DDAB056F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720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E26A4A-D27E-4F6C-A209-77578BCAE792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2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3C68AC-2AB1-447E-B6C7-403BBD4CE460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04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E7432D-3379-47AE-B813-B0CE8D171C61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484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46194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fld id="{24400AFC-05F2-40DA-83AB-3716B481FD19}" type="datetimeFigureOut">
              <a:rPr lang="ru-RU"/>
              <a:pPr>
                <a:defRPr/>
              </a:pPr>
              <a:t>26.11.2019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46194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46194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fld id="{31E41D22-834D-46C0-A49E-C699D6EBD5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3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69FA6-E426-468A-9444-72756B6203B5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370589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681BA-B075-4712-83EB-DF0F08A2FC7A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97845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1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11/26/2019</a:t>
            </a:fld>
            <a:endParaRPr lang="en-US" sz="1000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7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15616" y="5085184"/>
            <a:ext cx="7704856" cy="1358759"/>
          </a:xfrm>
        </p:spPr>
        <p:txBody>
          <a:bodyPr>
            <a:noAutofit/>
          </a:bodyPr>
          <a:lstStyle/>
          <a:p>
            <a:pPr algn="l"/>
            <a:r>
              <a:rPr lang="ru-RU" sz="3000" b="1" dirty="0">
                <a:solidFill>
                  <a:schemeClr val="accent1"/>
                </a:solidFill>
                <a:latin typeface="Garamond" panose="02020404030301010803" pitchFamily="18" charset="0"/>
              </a:rPr>
              <a:t>Бюджет городского округа Лобня на 2020 год и на плановый период 2021 и 2022 годов</a:t>
            </a:r>
            <a:br>
              <a:rPr lang="ru-RU" sz="3000" b="1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endParaRPr lang="ru-RU" sz="3000" b="1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31640" y="2780928"/>
            <a:ext cx="7577814" cy="1190351"/>
          </a:xfrm>
        </p:spPr>
        <p:txBody>
          <a:bodyPr>
            <a:normAutofit/>
          </a:bodyPr>
          <a:lstStyle/>
          <a:p>
            <a:r>
              <a:rPr lang="ru-RU" sz="5400" b="1" noProof="0" dirty="0">
                <a:solidFill>
                  <a:schemeClr val="accent1"/>
                </a:solidFill>
                <a:latin typeface="Garamond" panose="02020404030301010803" pitchFamily="18" charset="0"/>
              </a:rPr>
              <a:t>Бюджет для граждан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20688"/>
            <a:ext cx="3376935" cy="137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1187624" y="116632"/>
            <a:ext cx="7632848" cy="115212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400" b="1" dirty="0">
                <a:latin typeface="Garamond" panose="02020404030301010803" pitchFamily="18" charset="0"/>
              </a:rPr>
              <a:t>Основные показатели прогноза социально – экономического развития городского округа Лобня Московской области на 2020 – 2022 годы</a:t>
            </a:r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628800"/>
            <a:ext cx="8229600" cy="2133600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ПРОМЫШЛЕННОЕ ПРОИЗВОДСТВО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177800" algn="just" eaLnBrk="1" hangingPunct="1">
              <a:defRPr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объем отгруженных товаров собственного производства, выполненных работ и услуг собственными силами по промышленным видам деятельности по городскому округу Лобня составил  41 512,6млн. руб.</a:t>
            </a:r>
          </a:p>
          <a:p>
            <a:pPr marL="266700" indent="-171450" algn="just" eaLnBrk="1" hangingPunct="1">
              <a:defRPr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оценке 2019 года объем отгруженной продукции промышленными предприятиями городского округа Лобня составит 42 785,4 млн. руб.</a:t>
            </a:r>
          </a:p>
          <a:p>
            <a:pPr marL="266700" indent="-171450" algn="just" eaLnBrk="1" hangingPunct="1">
              <a:defRPr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Ожидается, что в 2020 году объем отгруженной продукции промышленными предприятиями городского округа Лобня составит 43 683,6 млн. руб.</a:t>
            </a:r>
          </a:p>
          <a:p>
            <a:pPr marL="266700" indent="-171450" algn="just" eaLnBrk="1" hangingPunct="1">
              <a:defRPr/>
            </a:pP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95250" algn="ctr" eaLnBrk="1" hangingPunct="1">
              <a:buFont typeface="Wingdings" pitchFamily="2" charset="2"/>
              <a:buNone/>
              <a:defRPr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отгруженных товаров собственного производства, выполненных работ и услуг собственными силами по промышленным видам деятельности (млн. рублей)</a:t>
            </a:r>
          </a:p>
          <a:p>
            <a:pPr marL="355600" indent="95250" algn="just" eaLnBrk="1" hangingPunct="1">
              <a:buFont typeface="Wingdings" pitchFamily="2" charset="2"/>
              <a:buNone/>
              <a:defRPr/>
            </a:pP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71330954"/>
              </p:ext>
            </p:extLst>
          </p:nvPr>
        </p:nvGraphicFramePr>
        <p:xfrm>
          <a:off x="467544" y="3789040"/>
          <a:ext cx="8229600" cy="257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593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82884900"/>
              </p:ext>
            </p:extLst>
          </p:nvPr>
        </p:nvGraphicFramePr>
        <p:xfrm>
          <a:off x="533399" y="1628800"/>
          <a:ext cx="8142289" cy="4601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24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95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00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00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45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27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27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2754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12698" marR="12698" marT="7146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12698" marR="12698" marT="71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Отчет</a:t>
                      </a:r>
                    </a:p>
                  </a:txBody>
                  <a:tcPr marL="12698" marR="12698" marT="71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Оценка</a:t>
                      </a:r>
                    </a:p>
                  </a:txBody>
                  <a:tcPr marL="12698" marR="12698" marT="7146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12698" marR="12698" marT="71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99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2020 год</a:t>
                      </a: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12698" marR="12698" marT="7146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32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2019 год</a:t>
                      </a: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1 вариант</a:t>
                      </a: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1 вариант</a:t>
                      </a: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1 вариант</a:t>
                      </a:r>
                    </a:p>
                  </a:txBody>
                  <a:tcPr marL="12698" marR="12698" marT="7146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1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Инвестиции в основной капитал за счет всех источников финансирования:</a:t>
                      </a: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5 226,4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5 399,4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4 280,5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3 504,7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3 287,5</a:t>
                      </a: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20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Объем работ и услуг, выполненных по виду экономической деятельности «Строительство»</a:t>
                      </a: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млн. руб.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4 326,8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4 265,0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4 215,0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4 223,0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4 388,0</a:t>
                      </a: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3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Прибыль</a:t>
                      </a:r>
                    </a:p>
                  </a:txBody>
                  <a:tcPr marL="114288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1 735 547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1 821 853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1 919 546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2 031 746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2 162 222</a:t>
                      </a: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4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Количество созданных рабочих мест</a:t>
                      </a:r>
                    </a:p>
                  </a:txBody>
                  <a:tcPr marL="114288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единица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622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630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635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640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645</a:t>
                      </a: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988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Численность официально зарегистрированных безработных</a:t>
                      </a:r>
                    </a:p>
                  </a:txBody>
                  <a:tcPr marL="114288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190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185</a:t>
                      </a: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349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Среднемесячная номинальная начисленная заработная плата работников (по полному кругу организаций)</a:t>
                      </a: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рубль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102 553,8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106 518,1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108 359,1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110 323,4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112 442,9</a:t>
                      </a: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7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Оборот розничной торговли</a:t>
                      </a: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16 007,8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17 875,6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19 673,2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21 573,2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23 498,2</a:t>
                      </a: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979712" y="404665"/>
            <a:ext cx="6408712" cy="877162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58416"/>
            <a:ext cx="70133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kern="0" dirty="0">
                <a:latin typeface="Garamond"/>
                <a:cs typeface="Arial"/>
              </a:rPr>
              <a:t>Основные показатели прогноза социально – экономического развития городского округа Лобня Московской области на 2020 - 2022 годы</a:t>
            </a:r>
            <a:endParaRPr lang="ru-RU" sz="24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603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304800"/>
            <a:ext cx="6768752" cy="81994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Основные параметры бюджета городского округа Лобня за 2018-2022 годы</a:t>
            </a:r>
          </a:p>
        </p:txBody>
      </p:sp>
      <p:sp>
        <p:nvSpPr>
          <p:cNvPr id="15363" name="Текст 3"/>
          <p:cNvSpPr>
            <a:spLocks noGrp="1"/>
          </p:cNvSpPr>
          <p:nvPr>
            <p:ph type="body" sz="half" idx="1"/>
          </p:nvPr>
        </p:nvSpPr>
        <p:spPr>
          <a:xfrm>
            <a:off x="1979712" y="5157788"/>
            <a:ext cx="6781800" cy="1219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92.1. Бюджетного Кодекса Российской Федерации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17002805"/>
              </p:ext>
            </p:extLst>
          </p:nvPr>
        </p:nvGraphicFramePr>
        <p:xfrm>
          <a:off x="415655" y="1484784"/>
          <a:ext cx="8476826" cy="3654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1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93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93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793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7930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7930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78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показателя</a:t>
                      </a:r>
                      <a:endParaRPr lang="ru-RU" sz="12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2018 год</a:t>
                      </a:r>
                      <a:endParaRPr lang="ru-RU" sz="12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          2019 год</a:t>
                      </a:r>
                      <a:endParaRPr lang="ru-RU" sz="12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      2020 год</a:t>
                      </a:r>
                      <a:endParaRPr lang="ru-RU" sz="12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   2021 год</a:t>
                      </a:r>
                      <a:endParaRPr lang="ru-RU" sz="12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     2022 год</a:t>
                      </a:r>
                      <a:endParaRPr lang="ru-RU" sz="12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03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2 957 419,4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3 373 646,1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4 107 215,9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4 525 204,8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4 601 215,2</a:t>
                      </a: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7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предыдущему году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114,1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121,7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110,2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60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1 496 594,7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1 579 012,9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1 630 603,0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1 642 684,0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1 717 915,2</a:t>
                      </a: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1 460 824,7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1 794 633,2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2 476 612,9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2 882 520,8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2 883 300,0</a:t>
                      </a: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2 972 203,1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3 466 908,1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4 263 042,9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4 586 491,6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4 712 848,6</a:t>
                      </a: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предыдущему году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105,5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116,6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123,0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107,6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102,8</a:t>
                      </a: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275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(-)/ профицит (+)</a:t>
                      </a:r>
                      <a:endParaRPr lang="ru-RU" sz="12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-14 783,7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-96 262,0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-155 827,0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-61 286,8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-111 633,4</a:t>
                      </a: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7062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6" marR="980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4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внутреннего финансирования дефицита бюджета, всего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14 783,7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262,0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155 827,0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61 286,8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111 633,4</a:t>
                      </a: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2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96 262,0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155 827,0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61 286,8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111 633,4</a:t>
                      </a: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Текст 3"/>
          <p:cNvSpPr txBox="1">
            <a:spLocks/>
          </p:cNvSpPr>
          <p:nvPr/>
        </p:nvSpPr>
        <p:spPr bwMode="auto">
          <a:xfrm>
            <a:off x="415653" y="4814888"/>
            <a:ext cx="129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2">
              <a:buFont typeface="Wingdings" pitchFamily="2" charset="2"/>
              <a:buChar char="ü"/>
              <a:defRPr/>
            </a:pPr>
            <a:r>
              <a:rPr lang="ru-RU" sz="11200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9207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376221"/>
              </p:ext>
            </p:extLst>
          </p:nvPr>
        </p:nvGraphicFramePr>
        <p:xfrm>
          <a:off x="467544" y="1484784"/>
          <a:ext cx="8229600" cy="4776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85990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400" b="1" dirty="0">
                <a:latin typeface="Garamond" panose="02020404030301010803" pitchFamily="18" charset="0"/>
                <a:cs typeface="Times New Roman" pitchFamily="18" charset="0"/>
              </a:rPr>
              <a:t>Динамика изменений основных параметров бюджета городского округа Лобня,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623288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834863"/>
              </p:ext>
            </p:extLst>
          </p:nvPr>
        </p:nvGraphicFramePr>
        <p:xfrm>
          <a:off x="467544" y="4005064"/>
          <a:ext cx="2590800" cy="187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632848" cy="72008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400" b="1" dirty="0">
                <a:solidFill>
                  <a:schemeClr val="tx1"/>
                </a:solidFill>
                <a:latin typeface="Garamond" panose="02020404030301010803" pitchFamily="18" charset="0"/>
              </a:rPr>
              <a:t>Структура</a:t>
            </a:r>
            <a:r>
              <a:rPr lang="ru-RU" altLang="ru-RU" sz="2400" b="1" dirty="0">
                <a:latin typeface="Garamond" panose="02020404030301010803" pitchFamily="18" charset="0"/>
              </a:rPr>
              <a:t> доходов бюджета городского округа Лобня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93994"/>
              </p:ext>
            </p:extLst>
          </p:nvPr>
        </p:nvGraphicFramePr>
        <p:xfrm>
          <a:off x="3059832" y="4077072"/>
          <a:ext cx="3589337" cy="266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531557"/>
              </p:ext>
            </p:extLst>
          </p:nvPr>
        </p:nvGraphicFramePr>
        <p:xfrm>
          <a:off x="6264275" y="4005064"/>
          <a:ext cx="2879725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325357"/>
              </p:ext>
            </p:extLst>
          </p:nvPr>
        </p:nvGraphicFramePr>
        <p:xfrm>
          <a:off x="251520" y="1412776"/>
          <a:ext cx="2952328" cy="2410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8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27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98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39600">
                <a:tc rowSpan="2">
                  <a:txBody>
                    <a:bodyPr/>
                    <a:lstStyle/>
                    <a:p>
                      <a:pPr algn="ctr"/>
                      <a:endParaRPr lang="ru-RU" sz="10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36005" marB="36005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9512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9649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4 107 215,9</a:t>
                      </a: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9649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1 446 100,5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35,2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9455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184 502,5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9455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2 476 612,9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60,3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9649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602 840,9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9649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1 872 072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45,6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9649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0622"/>
              </p:ext>
            </p:extLst>
          </p:nvPr>
        </p:nvGraphicFramePr>
        <p:xfrm>
          <a:off x="3347864" y="1412776"/>
          <a:ext cx="2772347" cy="2376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9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6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37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46870">
                <a:tc rowSpan="2">
                  <a:txBody>
                    <a:bodyPr/>
                    <a:lstStyle/>
                    <a:p>
                      <a:pPr algn="ctr"/>
                      <a:endParaRPr lang="ru-RU" sz="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2953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4 525 204,8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4" marR="360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1 452 671,5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32,1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478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190 012,5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6951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4" marR="360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2 882 520,8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63,7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1 021 172,8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22,6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1 859 648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41,1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996679"/>
              </p:ext>
            </p:extLst>
          </p:nvPr>
        </p:nvGraphicFramePr>
        <p:xfrm>
          <a:off x="6228184" y="1412776"/>
          <a:ext cx="2700338" cy="2376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7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07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58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10550">
                <a:tc rowSpan="2">
                  <a:txBody>
                    <a:bodyPr/>
                    <a:lstStyle/>
                    <a:p>
                      <a:pPr algn="ctr"/>
                      <a:endParaRPr lang="ru-RU" sz="10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1209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4 601 215,2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1 522 391,7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33,1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0878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195 523,5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0878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2 883 300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62,7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1 023 587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1 858 013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40,4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795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264921"/>
              </p:ext>
            </p:extLst>
          </p:nvPr>
        </p:nvGraphicFramePr>
        <p:xfrm>
          <a:off x="323528" y="1484784"/>
          <a:ext cx="8496945" cy="5040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67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90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12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34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64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76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год,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7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</a:t>
                      </a:r>
                      <a:r>
                        <a:rPr lang="ru-RU" sz="11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4 107 215,9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4 525 204,8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4 601 215,2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717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000 1 00 00000 00 0000 000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1 630 603,0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1 642 684,0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1 717 915,2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717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000 1 01 02000 01 0000 110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920 344,9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935 769,9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965 120,1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000 1 03 02000 01 0000 110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9 730,6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1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730,6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9 730,6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717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000 1 05 00000 00 0000 000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260 984,0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257 330,0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299 600,0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000 1 05 01000 00 0000 110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212 984,0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239 830,0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280 600,0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000 1 05 02000 00 0000 110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32 000,0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000 1 05 04000 02 0000 110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717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000 1 06 01000 00 0000 110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55 000,0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55 000,0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55 000,0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717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000 1 06 06000 00 0000 110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188 521,0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183 021,0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181 021,0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000 1 08 03000 01 0000 110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11 520,0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11 820,0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11 920,0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за государственную регистрацию, а также за совершение прочих юридически значимых действий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000 1 08 07000 01 0000 110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000 1 11 00000 00 0000 000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174 450,0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179 950,0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185 450,0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8938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000 1 11 05000 00 0000 120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152 700,0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r>
                        <a:rPr lang="ru-RU" sz="11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163 700,0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344816" cy="81994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400" b="1" dirty="0">
                <a:latin typeface="Garamond" panose="02020404030301010803" pitchFamily="18" charset="0"/>
                <a:cs typeface="Times New Roman" pitchFamily="18" charset="0"/>
              </a:rPr>
              <a:t>Объем поступлений доходов </a:t>
            </a:r>
            <a:br>
              <a:rPr lang="ru-RU" altLang="ru-RU" sz="2400" b="1" dirty="0"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  <a:cs typeface="Times New Roman" pitchFamily="18" charset="0"/>
              </a:rPr>
              <a:t>в бюджет городского округа Лобня</a:t>
            </a:r>
          </a:p>
        </p:txBody>
      </p:sp>
    </p:spTree>
    <p:extLst>
      <p:ext uri="{BB962C8B-B14F-4D97-AF65-F5344CB8AC3E}">
        <p14:creationId xmlns:p14="http://schemas.microsoft.com/office/powerpoint/2010/main" val="2953394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196031"/>
              </p:ext>
            </p:extLst>
          </p:nvPr>
        </p:nvGraphicFramePr>
        <p:xfrm>
          <a:off x="323528" y="1484784"/>
          <a:ext cx="8496944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67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90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12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34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64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627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год,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6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000 1 11 09000 00 0000 120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21 750,0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21 750,0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21 750,0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6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000 1 12 01000 01 0000 120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0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000 1 13 00000 00 0000 000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80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000 1 14 00000 00 0000 430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3 630,0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3 630,0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3 630,0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6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000 1 16 00000 00 0000 000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6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 доходы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000 1 17 00000 00 0000 000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64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000 2 00 00000 00 0000 000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2 476 612,9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2 882 520,8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2 883 300,0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80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000 2 02 00000 00 0000 000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2 474 912,9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2 880 820,8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2 881 600,0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80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000 2 02 20000 00 0000 150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602 840,9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1 021 172,8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1 023 587,0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481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000 2 02 30000 00 0000 151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1 872 072,0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1 859 648,0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1 858 013,0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806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000 2 07 00000 00 0000 000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272808" cy="831329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400" b="1" dirty="0">
                <a:latin typeface="Garamond" panose="02020404030301010803" pitchFamily="18" charset="0"/>
                <a:cs typeface="Times New Roman" pitchFamily="18" charset="0"/>
              </a:rPr>
              <a:t>Объем поступлений доходов </a:t>
            </a:r>
            <a:br>
              <a:rPr lang="ru-RU" altLang="ru-RU" sz="2400" b="1" dirty="0"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  <a:cs typeface="Times New Roman" pitchFamily="18" charset="0"/>
              </a:rPr>
              <a:t>в бюджет городского округа Лобня</a:t>
            </a:r>
          </a:p>
        </p:txBody>
      </p:sp>
    </p:spTree>
    <p:extLst>
      <p:ext uri="{BB962C8B-B14F-4D97-AF65-F5344CB8AC3E}">
        <p14:creationId xmlns:p14="http://schemas.microsoft.com/office/powerpoint/2010/main" val="211538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43527"/>
              </p:ext>
            </p:extLst>
          </p:nvPr>
        </p:nvGraphicFramePr>
        <p:xfrm>
          <a:off x="251520" y="1412776"/>
          <a:ext cx="8640960" cy="5284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6979096" cy="819944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>Динамика налоговых и </a:t>
            </a:r>
            <a:br>
              <a:rPr lang="ru-RU" altLang="ru-RU" sz="2400" b="1" dirty="0">
                <a:latin typeface="Garamond" panose="02020404030301010803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</a:rPr>
              <a:t>неналоговых доходов, млн. рублей </a:t>
            </a:r>
          </a:p>
        </p:txBody>
      </p:sp>
    </p:spTree>
    <p:extLst>
      <p:ext uri="{BB962C8B-B14F-4D97-AF65-F5344CB8AC3E}">
        <p14:creationId xmlns:p14="http://schemas.microsoft.com/office/powerpoint/2010/main" val="2643661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475656" y="354012"/>
            <a:ext cx="7488832" cy="55470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400" b="1" dirty="0">
                <a:latin typeface="Garamond" panose="02020404030301010803" pitchFamily="18" charset="0"/>
                <a:cs typeface="Times New Roman" pitchFamily="18" charset="0"/>
              </a:rPr>
              <a:t>Объем поступлений налоговых доходов, млн. рублей </a:t>
            </a:r>
            <a:endParaRPr lang="ru-RU" altLang="ru-RU" sz="2400" b="1" dirty="0">
              <a:latin typeface="Garamond" panose="02020404030301010803" pitchFamily="18" charset="0"/>
            </a:endParaRPr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63260462"/>
              </p:ext>
            </p:extLst>
          </p:nvPr>
        </p:nvGraphicFramePr>
        <p:xfrm>
          <a:off x="308016" y="1412776"/>
          <a:ext cx="85689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627063" y="6093296"/>
            <a:ext cx="820896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бюджетообразующим доходным источником бюджета городского округа Лобня является налог на доходы физических лиц.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Крупнейшим плательщиком НДФЛ является ОАО "Аэрофлот - российские авиалинии"</a:t>
            </a:r>
          </a:p>
        </p:txBody>
      </p:sp>
    </p:spTree>
    <p:extLst>
      <p:ext uri="{BB962C8B-B14F-4D97-AF65-F5344CB8AC3E}">
        <p14:creationId xmlns:p14="http://schemas.microsoft.com/office/powerpoint/2010/main" val="1208643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912768" cy="752748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>Крупнейшие налогоплательщики </a:t>
            </a:r>
            <a:br>
              <a:rPr lang="ru-RU" altLang="ru-RU" sz="2400" b="1" dirty="0">
                <a:latin typeface="Garamond" panose="02020404030301010803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</a:rPr>
              <a:t>бюджета городского округа Лобня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5413409"/>
              </p:ext>
            </p:extLst>
          </p:nvPr>
        </p:nvGraphicFramePr>
        <p:xfrm>
          <a:off x="251520" y="1412776"/>
          <a:ext cx="8640960" cy="3602282"/>
        </p:xfrm>
        <a:graphic>
          <a:graphicData uri="http://schemas.openxmlformats.org/drawingml/2006/table">
            <a:tbl>
              <a:tblPr/>
              <a:tblGrid>
                <a:gridCol w="3960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01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01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01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7013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2447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Налогоплательщик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Объем  полученных доходов  в бюджет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городского округа Лобня, млн. рублей</a:t>
                      </a:r>
                    </a:p>
                  </a:txBody>
                  <a:tcPr marL="49959" marR="499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8975" marR="989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8975" marR="989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568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на 01.10.2019г.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22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«Аэрофлот – российские авиалинии»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440,3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531,0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625,8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476,6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3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Центральная дирекция по обслуживанию пассажиров в пригородном сообщении МОСК ж.д.ОАО "РЖД"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14,5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15,2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16,1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22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ООО «Компания Металл Профиль»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15,1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8,8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22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"Рольф-Лоджистик"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15,3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16,1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11,8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22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ЗАО Тетра Пак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11,6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22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ЗАО "ЛЗСФ"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8,7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8,6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9,6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22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 «Тэлпрайс»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6,7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22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ШАВАРА ЛИМИТЕД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5,8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22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ЗООО "ДЕЛЕР НФ И  БИ"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9,1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7,8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7,3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22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«НИКП»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8,5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2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ГБУ МО «МОСАВТОДОР»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22,0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6,6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2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ООО «Агро-Авто»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8,7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2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ООО «Зика»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8,9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045588"/>
              </p:ext>
            </p:extLst>
          </p:nvPr>
        </p:nvGraphicFramePr>
        <p:xfrm>
          <a:off x="251520" y="5085184"/>
          <a:ext cx="8640960" cy="1767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822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099884"/>
              </p:ext>
            </p:extLst>
          </p:nvPr>
        </p:nvGraphicFramePr>
        <p:xfrm>
          <a:off x="467544" y="1340768"/>
          <a:ext cx="8229600" cy="536430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848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382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Основные понятия и определения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Основные направления бюджетной политики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Основные направления налоговой политики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Установленные местные налоги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180975" indent="-180975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Основные показатели прогноза социально – экономического развития городского</a:t>
                      </a:r>
                      <a:r>
                        <a:rPr lang="ru-RU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</a:t>
                      </a: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Лобня Московской области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2020 - 2022 годы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Основные параметры бюджета городского округа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Лобня за 2018-2022 годы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Структура доходов бюджета городского округа Лобня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Объем поступлений доходов в бюджет городского</a:t>
                      </a:r>
                      <a:r>
                        <a:rPr lang="ru-RU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</a:t>
                      </a: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Лобня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Объем доходов городского округа Лобня на душу населения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Оценка потерь бюджета городского округа Лобня от предоставленных налоговых льгот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Муниципальный долг городского округа Лобня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Сравнительный анализ бюджета городского округа Лобня на текущий 2019 год и на очередной 2020 год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Основные приоритеты расходов бюджета городского округа Лобня в 2020-2022 годах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 Структура расходов бюджета городского округа Лобня на 2020 год и на плановый период 2021 и 2022 годов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 Расходы бюджета городского округа Лобня по разделам на 2020 год и на плановый период 2021 и 2022 годов 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 Расходы бюджета городского округа Лобня по муниципальным программам на 2020 год и на плановый период 2021 и 2022 годов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 Показатели муниципальных программ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 Социально-значимые объекты, реализуемые в городском округе Лобня в 2020-2022 годах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 Инвестиционные объекты</a:t>
                      </a:r>
                      <a:r>
                        <a:rPr lang="ru-RU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реализуемые в городском округе Лобня в 2020-2022 годах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 Меры социальной поддержки в 2020 году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 Информация об объеме расходов бюджета городского округа Лобня на душу населения по отраслям экономики и  социальной сферы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 Контактные данные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771800" y="620688"/>
            <a:ext cx="3384376" cy="427037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solidFill>
                  <a:schemeClr val="tx1"/>
                </a:solidFill>
                <a:latin typeface="Garamond" panose="02020404030301010803" pitchFamily="18" charset="0"/>
              </a:rPr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1781484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187624" y="188641"/>
            <a:ext cx="7848872" cy="76227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400" b="1" dirty="0">
                <a:latin typeface="Garamond" panose="02020404030301010803" pitchFamily="18" charset="0"/>
                <a:cs typeface="Times New Roman" pitchFamily="18" charset="0"/>
              </a:rPr>
              <a:t>Объем поступлений неналоговых доходов, млн. рублей </a:t>
            </a:r>
            <a:endParaRPr lang="ru-RU" altLang="ru-RU" sz="2400" b="1" dirty="0">
              <a:latin typeface="Garamond" panose="02020404030301010803" pitchFamily="18" charset="0"/>
            </a:endParaRPr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08709122"/>
              </p:ext>
            </p:extLst>
          </p:nvPr>
        </p:nvGraphicFramePr>
        <p:xfrm>
          <a:off x="323528" y="1484784"/>
          <a:ext cx="8579085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4698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957451"/>
              </p:ext>
            </p:extLst>
          </p:nvPr>
        </p:nvGraphicFramePr>
        <p:xfrm>
          <a:off x="251520" y="1412776"/>
          <a:ext cx="856895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043608" y="533400"/>
            <a:ext cx="7560840" cy="41751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400" b="1" dirty="0">
                <a:latin typeface="Garamond" panose="02020404030301010803" pitchFamily="18" charset="0"/>
                <a:cs typeface="Times New Roman" pitchFamily="18" charset="0"/>
              </a:rPr>
              <a:t>Объем безвозмездных поступлений, млн. рублей</a:t>
            </a:r>
            <a:endParaRPr lang="ru-RU" altLang="ru-RU" sz="2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81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128792" cy="93610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400" b="1" dirty="0">
                <a:latin typeface="Garamond" panose="02020404030301010803" pitchFamily="18" charset="0"/>
                <a:cs typeface="Times New Roman" pitchFamily="18" charset="0"/>
              </a:rPr>
              <a:t>Объем доходов городского округа Лобня </a:t>
            </a:r>
            <a:br>
              <a:rPr lang="ru-RU" altLang="ru-RU" sz="2400" b="1" dirty="0"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  <a:cs typeface="Times New Roman" pitchFamily="18" charset="0"/>
              </a:rPr>
              <a:t>на душу населения,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62126288"/>
              </p:ext>
            </p:extLst>
          </p:nvPr>
        </p:nvGraphicFramePr>
        <p:xfrm>
          <a:off x="323528" y="1484784"/>
          <a:ext cx="856895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9945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54752" cy="148478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400" b="1" dirty="0">
                <a:latin typeface="Garamond" panose="02020404030301010803" pitchFamily="18" charset="0"/>
                <a:cs typeface="Times New Roman" pitchFamily="18" charset="0"/>
              </a:rPr>
              <a:t>Объем налоговых и неналоговых доходов на душу населения в городских округах Московской области </a:t>
            </a:r>
            <a:br>
              <a:rPr lang="ru-RU" altLang="ru-RU" sz="2400" b="1" dirty="0"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  <a:cs typeface="Times New Roman" pitchFamily="18" charset="0"/>
              </a:rPr>
              <a:t>с численностью постоянного населения от 55 тыс. </a:t>
            </a:r>
            <a:br>
              <a:rPr lang="ru-RU" altLang="ru-RU" sz="2400" b="1" dirty="0"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  <a:cs typeface="Times New Roman" pitchFamily="18" charset="0"/>
              </a:rPr>
              <a:t>до 115 тыс. человек на 01.01.2019г.</a:t>
            </a:r>
          </a:p>
        </p:txBody>
      </p:sp>
      <p:graphicFrame>
        <p:nvGraphicFramePr>
          <p:cNvPr id="2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2148901"/>
              </p:ext>
            </p:extLst>
          </p:nvPr>
        </p:nvGraphicFramePr>
        <p:xfrm>
          <a:off x="251520" y="1484784"/>
          <a:ext cx="871296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5890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465014"/>
              </p:ext>
            </p:extLst>
          </p:nvPr>
        </p:nvGraphicFramePr>
        <p:xfrm>
          <a:off x="251520" y="1556792"/>
          <a:ext cx="8640960" cy="50405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028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094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01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10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451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243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5188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2599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96228"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endParaRPr kumimoji="0" lang="ru-RU" altLang="ru-RU" sz="12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налогоплательщиков, имеющих льготы по уплате налогов в бюджет города Лобня, в соответствии с решением Совета депутатов от 26.06.2012 г. № 156/8 с учетом внесенных изменений и дополнений</a:t>
                      </a:r>
                      <a:endParaRPr kumimoji="0" lang="ru-RU" altLang="ru-RU" sz="12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altLang="ru-RU" sz="12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altLang="ru-RU" sz="12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altLang="ru-RU" sz="12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89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Выпадающие доходы, всего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Выпадающие доходы, всего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Выпадающие доходы, всего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52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315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казенные, бюджетные и автономные учреждения, созданные органами местного самоуправления для выполнения работ, оказания услуг и иных функций некоммерческого характера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59 711,0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59 711,0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59 711,0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59 711,0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59 711,0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59 711,0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82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лица 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2 045,0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62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61 756,0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61 756,0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61 756,0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61 756,0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61 756,0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61 756,0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115616" y="213518"/>
            <a:ext cx="7560840" cy="91122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400" b="1" dirty="0">
                <a:latin typeface="Garamond" panose="02020404030301010803" pitchFamily="18" charset="0"/>
                <a:cs typeface="Times New Roman" pitchFamily="18" charset="0"/>
              </a:rPr>
              <a:t>Оценка потерь бюджета городского округа Лобня </a:t>
            </a:r>
            <a:br>
              <a:rPr lang="ru-RU" altLang="ru-RU" sz="2400" b="1" dirty="0"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  <a:cs typeface="Times New Roman" pitchFamily="18" charset="0"/>
              </a:rPr>
              <a:t>от предоставленных налоговых льгот</a:t>
            </a:r>
          </a:p>
        </p:txBody>
      </p:sp>
    </p:spTree>
    <p:extLst>
      <p:ext uri="{BB962C8B-B14F-4D97-AF65-F5344CB8AC3E}">
        <p14:creationId xmlns:p14="http://schemas.microsoft.com/office/powerpoint/2010/main" val="4162117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492293"/>
              </p:ext>
            </p:extLst>
          </p:nvPr>
        </p:nvGraphicFramePr>
        <p:xfrm>
          <a:off x="230312" y="1412776"/>
          <a:ext cx="5181600" cy="5297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32440" cy="81724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400" b="1" dirty="0">
                <a:latin typeface="Garamond" panose="02020404030301010803" pitchFamily="18" charset="0"/>
                <a:cs typeface="Times New Roman" pitchFamily="18" charset="0"/>
              </a:rPr>
              <a:t>Муниципальный долг городского округа Лобня, 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0322"/>
              </p:ext>
            </p:extLst>
          </p:nvPr>
        </p:nvGraphicFramePr>
        <p:xfrm>
          <a:off x="5436096" y="1412775"/>
          <a:ext cx="3352800" cy="5317238"/>
        </p:xfrm>
        <a:graphic>
          <a:graphicData uri="http://schemas.openxmlformats.org/drawingml/2006/table">
            <a:tbl>
              <a:tblPr/>
              <a:tblGrid>
                <a:gridCol w="1117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Городские округа Московской области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Муниципальный долг 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на 01.01.2019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Уровень муниципального долга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Подольск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2 223,76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48,46%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Наро-Фоминский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1 583,60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67,55%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Богородский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1 300,44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36,11%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Химки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1 100,00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16,29%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Дубна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670,00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73,44%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Королёв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650,00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23,84%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Чехов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613,00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32,63%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Домодедово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563,50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12,87%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Серпухов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531,26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42,44%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Жуковский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507,00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35,05%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Орехово-Зуево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475,00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45,31%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Дмитровский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467,26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15,35%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Дзержинский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384,81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42,95%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Мытищи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285,00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4,18%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Клин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254,33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16,77%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Электросталь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250,00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15,38%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Ступино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243,00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11,65%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Лыткарино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228,72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33,15%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Фрязино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226,38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30,50%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Луховицы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219,97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33,66%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Лобня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200,21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13,38%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Звенигород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150,22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26,25%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Ивантеевка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149,50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26,60%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Егорьевск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117,11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13,01%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Протвино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102,64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36,32%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Котельники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9,30%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Шатура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18,57%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783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Серебряные пруды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72,36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35,61%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Истра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1,70%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1783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Электрогорск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40,20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18,48%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Красноармейск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14,62%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Кашира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35,00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4,61%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2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Рошаль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30,16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13,20%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3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Зарайск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10,51%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4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Можайский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3,08%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5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Пущино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7,54%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6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Талдомский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5,80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654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Заголовок 7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858761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>Сравнительный анализ бюджета городского округа Лобня на </a:t>
            </a:r>
            <a:r>
              <a:rPr lang="ru-RU" altLang="ru-RU" sz="2400" b="1" dirty="0">
                <a:solidFill>
                  <a:schemeClr val="tx1"/>
                </a:solidFill>
                <a:latin typeface="Garamond" panose="02020404030301010803" pitchFamily="18" charset="0"/>
              </a:rPr>
              <a:t>текущий 2019 год и на очередной 2020 год, тыс. рублей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84209066"/>
              </p:ext>
            </p:extLst>
          </p:nvPr>
        </p:nvGraphicFramePr>
        <p:xfrm>
          <a:off x="323527" y="1484784"/>
          <a:ext cx="8424938" cy="5030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26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35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95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80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2107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6059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наименования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прироста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9645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325 322,6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338 658,7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645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6 157,0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6 029,0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3727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32 347,8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36 666,1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9645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экономика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213 645,0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170 894,0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9706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474 667,6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455 565,1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9645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2 355,0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2 055,0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9645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1 996 941,7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2 815 073,5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9645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</a:t>
                      </a:r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кинематография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167 528,4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166 842,6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9645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1 542,4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3 400,0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9645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113 034,0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129 592,7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9645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166 083,6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105 566,2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9645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6 425,0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5 700,0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86427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13 907,0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27 000,0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9645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3 533 838,7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4 263 042,9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671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80920" cy="936104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>Сравнительный анализ бюджета городского округа Лобня на текущий 2019 год и на очередной финансовый 2020год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212603"/>
              </p:ext>
            </p:extLst>
          </p:nvPr>
        </p:nvGraphicFramePr>
        <p:xfrm>
          <a:off x="323528" y="1600200"/>
          <a:ext cx="8640960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2353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476250" y="1340768"/>
            <a:ext cx="8200206" cy="549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altLang="ru-RU" sz="1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приоритеты расходов бюджета городского округа в 2020-2022 годах </a:t>
            </a:r>
            <a:r>
              <a:rPr lang="ru-RU" altLang="ru-RU" sz="1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определены с учетом необходимости решения неотложных проблем экономического и социального развития, достижения целевых показателей, обозначенных в указах Президента Российской Федерации от 7 мая 2012 года, в их числе: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оплаты труда работникам бюджетной сферы;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эффективности и качества услуг в сфере образования, науки, культуры, здравоохранения;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индексация расходов бюджетных учреждений на оплату коммунальных услуг и материальные затраты, увеличение расходов на проведение капитального ремонта учреждений.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 2020 году 75,7 %  расходов бюджета городского округа Лобня или 3 226 175,0 тыс. рублей составят расходы на социально-культурную сферу (на образование, культуру, физическую культуру и спорт, здравоохранение, социальную политику, средства массовой информации).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Основные социальные приоритеты бюджетной политики в 2020 - 2022 годах: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обязательств в сфере образования, культуры, физической культуры и спорта с учетом определения объема гарантированных муниципальных услуг в данных сферах;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реализации первоочередных задач социальной сферы, поставленных в указах Президента Российской Федерации от 07.05.2012 года № 597 «О мероприятиях по реализации государственной социальной политики».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Дальнейшая реализация программно-целевого принципа планирования бюджета города повышает обоснованность бюджетных ассигнований, обеспечивает их большую прозрачность для общества и наличие более широких возможностей для оценки их эффективности.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5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60648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aramond" panose="02020404030301010803" pitchFamily="18" charset="0"/>
              </a:rPr>
              <a:t>Основные приоритеты расходов </a:t>
            </a:r>
          </a:p>
          <a:p>
            <a:pPr algn="ctr"/>
            <a:r>
              <a:rPr lang="ru-RU" sz="2400" b="1" dirty="0">
                <a:latin typeface="Garamond" panose="02020404030301010803" pitchFamily="18" charset="0"/>
              </a:rPr>
              <a:t>бюджета городского округа Лобня</a:t>
            </a:r>
          </a:p>
        </p:txBody>
      </p:sp>
    </p:spTree>
    <p:extLst>
      <p:ext uri="{BB962C8B-B14F-4D97-AF65-F5344CB8AC3E}">
        <p14:creationId xmlns:p14="http://schemas.microsoft.com/office/powerpoint/2010/main" val="1565230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576501"/>
              </p:ext>
            </p:extLst>
          </p:nvPr>
        </p:nvGraphicFramePr>
        <p:xfrm>
          <a:off x="467544" y="1772816"/>
          <a:ext cx="8280921" cy="4248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2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146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46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46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468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2049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№№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072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Программные</a:t>
                      </a:r>
                      <a:r>
                        <a:rPr lang="ru-RU" sz="1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4 223 537,0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4 504 343,9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4 581 780,3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7786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программных расходов в</a:t>
                      </a:r>
                      <a:r>
                        <a:rPr lang="ru-RU" sz="1600" b="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общей сумме расходов %</a:t>
                      </a:r>
                      <a:endParaRPr lang="ru-RU" sz="16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2435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39 505,9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39 505,9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39 505,9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778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42 641,8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91 562,4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9244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4 263 042,9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4 586 491,6  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4 712 848,6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2770" name="Заголовок 3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1080120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Структура расходов бюджета городского округа Лобня на 2020 год и на плановый период 2021 и 2022 годов,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18238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altLang="ru-RU" sz="1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финансовый план доходов и расходов, в котором указываются источники и объемы ожидаемых поступлений денежных средств в государственную казну и предназначенный для реализации основных потребностей населения, а также обеспечения задач и функций государства и местного самоуправления на определенный период</a:t>
            </a:r>
            <a:endParaRPr lang="en-US" altLang="ru-RU" sz="15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r>
              <a:rPr lang="ru-RU" altLang="ru-RU" sz="1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</a:t>
            </a:r>
            <a:endParaRPr lang="en-US" altLang="ru-RU" sz="15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</a:t>
            </a:r>
            <a:r>
              <a:rPr lang="ru-RU" altLang="ru-RU" sz="1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совокупность бюджетов всех уровней и бюджетов государственных внебюджетных фондов, основанная на экономических отношениях, государственном устройстве и регулируемая законодательством Российской</a:t>
            </a:r>
            <a:r>
              <a:rPr lang="en-US" altLang="ru-RU" sz="1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en-US" altLang="ru-RU" sz="15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r>
              <a:rPr lang="ru-RU" altLang="ru-RU" sz="1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объем денежных средств, который поступает казну государства на безвозмездной и безвозвратной основе (например, налоги юридических и физических лиц, административные платежи и сборы, безвозмездно поступление и другие)</a:t>
            </a:r>
            <a:endParaRPr lang="en-US" altLang="ru-RU" sz="15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r>
              <a:rPr lang="ru-RU" altLang="ru-RU" sz="1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денежные средства направляемые на финансовое обеспечение функций государства и удовлетворение общественных потребностей в сфере образования, здравоохранения, жилищно-коммунального хозяйства, физкультуры и спорта, культуры и других.</a:t>
            </a:r>
            <a:endParaRPr lang="en-US" altLang="ru-RU" sz="15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денежные средства перечисляемые из одного бюджета другому бюджету бюджетной системы</a:t>
            </a:r>
            <a:r>
              <a:rPr lang="en-US" altLang="ru-RU" sz="1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en-US" altLang="ru-RU" sz="15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или муниципальный долг</a:t>
            </a:r>
            <a:r>
              <a:rPr lang="ru-RU" altLang="ru-RU" sz="1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финансовые обязательства возникающие в связи с привлечением кредитов в кредитных организациях, получением бюджетных кредитов и представлением государственных или муниципальных гарантий, а также по выпущенным ценным бумагам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533203"/>
            <a:ext cx="5018112" cy="533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Garamond" panose="02020404030301010803" pitchFamily="18" charset="0"/>
              </a:rPr>
              <a:t>Основные понятия и определения</a:t>
            </a:r>
          </a:p>
        </p:txBody>
      </p:sp>
    </p:spTree>
    <p:extLst>
      <p:ext uri="{BB962C8B-B14F-4D97-AF65-F5344CB8AC3E}">
        <p14:creationId xmlns:p14="http://schemas.microsoft.com/office/powerpoint/2010/main" val="2045403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547128"/>
              </p:ext>
            </p:extLst>
          </p:nvPr>
        </p:nvGraphicFramePr>
        <p:xfrm>
          <a:off x="323528" y="1412776"/>
          <a:ext cx="8496944" cy="534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3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15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31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41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767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031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расходов</a:t>
                      </a: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140835" algn="l"/>
                        </a:tabLst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338 658,7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334 235,7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334 875,4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6 029,0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6 118,0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6 395,0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36 666,1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36 666,1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36 666,1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170 894,0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138 239,0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146 394,0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455 565,1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604 783,3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290 459,2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2 055,0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2 055,0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2 055,0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2 815 073,5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2 993 846,9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3 291 493,1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166 842,6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173 260,9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257 870,5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3 400,0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3 400,0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3 400,0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129 592,7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109 978,7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107 411,7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105 566,2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105 566,2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105 566,2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5 700,0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5 700,0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5 700,0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27 000,0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30 000,0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33 000,0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4 263 042,9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4 543 849,8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4 621 286,2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712968" cy="981348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Расходы бюджета городского округа Лобня по разделам на 2020 год и на плановый период 2021 и 2022 годов тыс. рублей</a:t>
            </a:r>
            <a:endParaRPr lang="ru-RU" altLang="ru-RU" sz="24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395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951252"/>
              </p:ext>
            </p:extLst>
          </p:nvPr>
        </p:nvGraphicFramePr>
        <p:xfrm>
          <a:off x="467544" y="1628800"/>
          <a:ext cx="84249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>
          <a:xfrm>
            <a:off x="971600" y="476672"/>
            <a:ext cx="7848872" cy="621263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Структура расходов бюджета городского округа Лобня</a:t>
            </a:r>
          </a:p>
        </p:txBody>
      </p:sp>
    </p:spTree>
    <p:extLst>
      <p:ext uri="{BB962C8B-B14F-4D97-AF65-F5344CB8AC3E}">
        <p14:creationId xmlns:p14="http://schemas.microsoft.com/office/powerpoint/2010/main" val="32346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098330"/>
              </p:ext>
            </p:extLst>
          </p:nvPr>
        </p:nvGraphicFramePr>
        <p:xfrm>
          <a:off x="323528" y="1412776"/>
          <a:ext cx="8424937" cy="535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99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57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06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408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73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МП "Здравоохранение»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7 248,0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7 248,0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7 248,0</a:t>
                      </a: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7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МП «Культура»                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165 902,6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173 555,9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258 167,5</a:t>
                      </a: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7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МП «Образование»                  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2 332 345,5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2 294 030,5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2 294 030,5</a:t>
                      </a: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7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МП «Социальная защита населения»                  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91 216,0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80 397,0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81 174,0</a:t>
                      </a: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7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МП «Спорт»                  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105 066,2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105 066,2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105 066,2</a:t>
                      </a: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7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МП  «Развитие сельского хозяйства»                  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2 109,0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2 109,0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2 109,0</a:t>
                      </a: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7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МП  «Экология и окружающая среда»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2 055,0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2 055,0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2 055,0</a:t>
                      </a: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3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МП «Безопасность и обеспечение безопасности жизнедеятельности населения»                  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43 960,3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43 960,3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43 960,3</a:t>
                      </a: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7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МП  «Жилище»                  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19 216,7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9 186,7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5 842,7</a:t>
                      </a: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70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МП  «Развитие инженерной инфраструктуры и энергоэффективности» 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25 032,0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14 432,0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13 232,0</a:t>
                      </a: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7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«Предпринимательство»                  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0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МП  «Управление имуществом и муниципальными финансами» 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278 367,3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279 392,3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282 377,0</a:t>
                      </a: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4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институтов гражданского общества, повышение эффективности</a:t>
                      </a:r>
                      <a:r>
                        <a:rPr lang="ru-RU" sz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местного самоуправления и реализации молодежной политики»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21 840,9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20 209,9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21 139,9</a:t>
                      </a: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88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МП «Развитие и</a:t>
                      </a:r>
                      <a:r>
                        <a:rPr lang="ru-RU" sz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функционирование дорожно-транспортного </a:t>
                      </a:r>
                    </a:p>
                    <a:p>
                      <a:pPr algn="l" fontAlgn="ctr"/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комплекса»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158 712,0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141 272,0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149 427,0</a:t>
                      </a: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73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МП  «Цифровое</a:t>
                      </a:r>
                    </a:p>
                    <a:p>
                      <a:pPr algn="l" fontAlgn="ctr"/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муниципальное образование»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70 142,0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66 099,0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131 975,3</a:t>
                      </a: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18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«Архитектура и градостроительство»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474,0 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474,0</a:t>
                      </a: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="" xmlns:a16="http://schemas.microsoft.com/office/drawing/2014/main" val="3736652513"/>
                  </a:ext>
                </a:extLst>
              </a:tr>
              <a:tr h="1060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МП «Формирование  современной комфортной городской среды»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329 037,0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524 740,6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211 616,5</a:t>
                      </a: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61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МП «Строительство объектов  социальной инфраструктуры»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504 202,1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721 290,5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953 060,4</a:t>
                      </a: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МП «Переселение граждан из  аварийного жилищного фонда»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65 110,4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17 325,0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17 325,0</a:t>
                      </a: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178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Итого непрограммных расходов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39 505,9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39 505,9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39 505,9</a:t>
                      </a: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5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ВСЕГО РАСХОДОВ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4 263 042,9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4 543 849,8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4 621 286,2</a:t>
                      </a: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295116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Расходы бюджета городского округа Лобня по муниципальным программам на 2020 год и на </a:t>
            </a:r>
            <a:br>
              <a:rPr lang="ru-RU" altLang="ru-RU" sz="24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плановый период 2021 и 2022 годов, тыс. рублей</a:t>
            </a:r>
            <a:endParaRPr lang="ru-RU" altLang="ru-RU" sz="24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55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080870"/>
              </p:ext>
            </p:extLst>
          </p:nvPr>
        </p:nvGraphicFramePr>
        <p:xfrm>
          <a:off x="107504" y="1412776"/>
          <a:ext cx="892899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820472" cy="405239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Структура расходов бюджета по муниципальным программам</a:t>
            </a:r>
            <a:endParaRPr lang="ru-RU" altLang="ru-RU" sz="24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739225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3568" y="2924944"/>
            <a:ext cx="8234139" cy="3629174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155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</a:t>
            </a:r>
            <a:r>
              <a:rPr lang="ru-RU" sz="155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муниципальное учреждение, осуществляющее оказание муниципальных услуг, выполнение работ и (или) исполнение муниципальных функций в целях обеспечения реализации предусмотренных законодательством Российской Федерации полномочий органов местного самоуправления, финансовое обеспечение деятельности которого осуществляется за счет средств бюджета городского округа на основании бюджетной сметы.</a:t>
            </a:r>
          </a:p>
          <a:p>
            <a:pPr algn="just">
              <a:defRPr/>
            </a:pPr>
            <a:r>
              <a:rPr lang="ru-RU" sz="155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–</a:t>
            </a:r>
            <a:r>
              <a:rPr lang="ru-RU" sz="155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некоммерческая организация, созданная органом исполнительной власти городского округа для выполнения работ, оказания услуг в целях обеспечения реализации полномочий городского округа в сферах образования, культуры, физической культуры и спорта , а также в иных сферах.</a:t>
            </a:r>
          </a:p>
          <a:p>
            <a:pPr algn="just">
              <a:defRPr/>
            </a:pPr>
            <a:r>
              <a:rPr lang="ru-RU" sz="155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</a:t>
            </a:r>
            <a:r>
              <a:rPr lang="ru-RU" sz="155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55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некоммерческая организация, созданная муниципальным образованием для выполнения работ, оказания услуг в целях осуществления предусмотренных законодательством Российской Федерации полномочий органов местного самоуправления в сферах науки, образования, здравоохранения, культуры, социальной защиты, занятости населения, физической культуры и спорта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8517" y="1556792"/>
            <a:ext cx="8208912" cy="12241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городском округе Лобня осуществляют свою деятельность:</a:t>
            </a:r>
            <a:br>
              <a:rPr lang="ru-RU" altLang="ru-RU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- 6 казенных учреждений;</a:t>
            </a:r>
            <a:br>
              <a:rPr lang="ru-RU" altLang="ru-RU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- 46 бюджетных учреждений;</a:t>
            </a:r>
            <a:br>
              <a:rPr lang="ru-RU" altLang="ru-RU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- 7 автономных учреждений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1663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>
                <a:solidFill>
                  <a:prstClr val="black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smtClean="0">
                <a:solidFill>
                  <a:prstClr val="black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400" b="1" kern="0" dirty="0">
                <a:solidFill>
                  <a:prstClr val="black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количестве </a:t>
            </a:r>
            <a:r>
              <a:rPr lang="ru-RU" sz="2400" b="1" kern="0" dirty="0" smtClean="0">
                <a:solidFill>
                  <a:prstClr val="black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муниципальных учреждений осуществляющих свою деятельность на территории городского округа Лобня</a:t>
            </a:r>
            <a:endParaRPr lang="ru-RU" sz="2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297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gkgrand.ru/upload/iblock/f53/f53f613a5cca62f72f9bb2e1ebd1ce8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6"/>
          <a:stretch/>
        </p:blipFill>
        <p:spPr bwMode="auto">
          <a:xfrm>
            <a:off x="395536" y="1628800"/>
            <a:ext cx="3596864" cy="224676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static.360tv.ru/media/images/articles/crops/0832bf76-d0df-4ea2-9dba-3426148b5eeb/crop_921_5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65105"/>
            <a:ext cx="4104456" cy="22950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7" name="Группа 6"/>
          <p:cNvGrpSpPr/>
          <p:nvPr/>
        </p:nvGrpSpPr>
        <p:grpSpPr>
          <a:xfrm>
            <a:off x="179512" y="4221088"/>
            <a:ext cx="4248472" cy="2520280"/>
            <a:chOff x="-167989" y="940067"/>
            <a:chExt cx="4488469" cy="212175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940067"/>
              <a:ext cx="4320480" cy="21217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-167989" y="1061310"/>
              <a:ext cx="4488469" cy="20005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75" tIns="20320" rIns="113792" bIns="20320" numCol="1" spcCol="1270" anchor="t" anchorCtr="0">
              <a:noAutofit/>
            </a:bodyPr>
            <a:lstStyle/>
            <a:p>
              <a:pPr marL="0" lvl="1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ru-RU" sz="1600" b="1" kern="1200" dirty="0" smtClean="0">
                  <a:solidFill>
                    <a:schemeClr val="tx2">
                      <a:lumMod val="75000"/>
                    </a:schemeClr>
                  </a:solidFill>
                </a:rPr>
                <a:t>Комитет </a:t>
              </a:r>
              <a:r>
                <a:rPr lang="ru-RU" sz="1600" b="1" kern="1200" dirty="0">
                  <a:solidFill>
                    <a:schemeClr val="tx2">
                      <a:lumMod val="75000"/>
                    </a:schemeClr>
                  </a:solidFill>
                </a:rPr>
                <a:t>по физической культуре, спорту и работе с молодежью Администрации городского округа Лобня:</a:t>
              </a:r>
              <a:endParaRPr lang="ru-RU" sz="1600" kern="12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tx2">
                      <a:lumMod val="75000"/>
                    </a:schemeClr>
                  </a:solidFill>
                </a:rPr>
                <a:t>2</a:t>
              </a:r>
              <a:r>
                <a:rPr lang="ru-RU" sz="1600" kern="1200" dirty="0">
                  <a:solidFill>
                    <a:schemeClr val="tx2">
                      <a:lumMod val="75000"/>
                    </a:schemeClr>
                  </a:solidFill>
                </a:rPr>
                <a:t> бюджетных учреждения;</a:t>
              </a: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tx2">
                      <a:lumMod val="75000"/>
                    </a:schemeClr>
                  </a:solidFill>
                </a:rPr>
                <a:t>3</a:t>
              </a:r>
              <a:r>
                <a:rPr lang="ru-RU" sz="1600" kern="1200" dirty="0">
                  <a:solidFill>
                    <a:schemeClr val="tx2">
                      <a:lumMod val="75000"/>
                    </a:schemeClr>
                  </a:solidFill>
                </a:rPr>
                <a:t> автономных учреждения.</a:t>
              </a:r>
            </a:p>
            <a:p>
              <a:pPr marL="0" lvl="1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ru-RU" sz="1600" b="1" kern="1200" dirty="0" smtClean="0">
                  <a:solidFill>
                    <a:schemeClr val="tx2">
                      <a:lumMod val="75000"/>
                    </a:schemeClr>
                  </a:solidFill>
                </a:rPr>
                <a:t>Администрация </a:t>
              </a:r>
              <a:r>
                <a:rPr lang="ru-RU" sz="1600" b="1" kern="1200" dirty="0">
                  <a:solidFill>
                    <a:schemeClr val="tx2">
                      <a:lumMod val="75000"/>
                    </a:schemeClr>
                  </a:solidFill>
                </a:rPr>
                <a:t>городского округа Лобня:</a:t>
              </a:r>
              <a:endParaRPr lang="ru-RU" sz="1600" kern="12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tx2">
                      <a:lumMod val="75000"/>
                    </a:schemeClr>
                  </a:solidFill>
                </a:rPr>
                <a:t>5</a:t>
              </a:r>
              <a:r>
                <a:rPr lang="ru-RU" sz="1600" kern="1200" dirty="0">
                  <a:solidFill>
                    <a:schemeClr val="tx2">
                      <a:lumMod val="75000"/>
                    </a:schemeClr>
                  </a:solidFill>
                </a:rPr>
                <a:t> казенных учреждений;</a:t>
              </a: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tx2">
                      <a:lumMod val="75000"/>
                    </a:schemeClr>
                  </a:solidFill>
                </a:rPr>
                <a:t>1</a:t>
              </a:r>
              <a:r>
                <a:rPr lang="ru-RU" sz="1600" kern="1200" dirty="0">
                  <a:solidFill>
                    <a:schemeClr val="tx2">
                      <a:lumMod val="75000"/>
                    </a:schemeClr>
                  </a:solidFill>
                </a:rPr>
                <a:t> бюджетное учреждение.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427984" y="1628800"/>
            <a:ext cx="4536504" cy="2590120"/>
          </a:xfrm>
          <a:prstGeom prst="rect">
            <a:avLst/>
          </a:prstGeom>
        </p:spPr>
        <p:txBody>
          <a:bodyPr/>
          <a:lstStyle/>
          <a:p>
            <a:pPr lvl="1" rtl="0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Управление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образования Администрации городского округа Лобня: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lvl="1" rtl="0">
              <a:buChar char="•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казенное учреждение;</a:t>
            </a:r>
          </a:p>
          <a:p>
            <a:pPr lvl="1" rtl="0">
              <a:buChar char="•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36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бюджетных учреждений.</a:t>
            </a:r>
          </a:p>
          <a:p>
            <a:pPr lvl="1" rtl="0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Управление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культуры Администрации городского округа Лобня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lvl="1" rtl="0">
              <a:buChar char="•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8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бюджетных учреждений;</a:t>
            </a:r>
          </a:p>
          <a:p>
            <a:pPr lvl="1" rtl="0">
              <a:buChar char="•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автономных учреждения.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333780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aramond" panose="02020404030301010803" pitchFamily="18" charset="0"/>
              </a:rPr>
              <a:t>Подведомственные </a:t>
            </a:r>
            <a:r>
              <a:rPr lang="ru-RU" sz="2400" b="1" dirty="0" smtClean="0">
                <a:latin typeface="Garamond" panose="02020404030301010803" pitchFamily="18" charset="0"/>
              </a:rPr>
              <a:t>учреждения  </a:t>
            </a:r>
          </a:p>
          <a:p>
            <a:pPr algn="ctr"/>
            <a:r>
              <a:rPr lang="ru-RU" sz="2400" b="1" dirty="0" smtClean="0">
                <a:latin typeface="Garamond" panose="02020404030301010803" pitchFamily="18" charset="0"/>
              </a:rPr>
              <a:t>главных распорядителей бюджетных средств</a:t>
            </a:r>
            <a:endParaRPr lang="ru-RU" sz="2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3318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_trushkova\Pictures\obrazovan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291461"/>
            <a:ext cx="7776864" cy="350389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sp>
        <p:nvSpPr>
          <p:cNvPr id="2" name="Прямоугольник 1"/>
          <p:cNvSpPr/>
          <p:nvPr/>
        </p:nvSpPr>
        <p:spPr>
          <a:xfrm>
            <a:off x="2508378" y="533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Garamond" panose="02020404030301010803" pitchFamily="18" charset="0"/>
              </a:rPr>
              <a:t>Образование</a:t>
            </a:r>
          </a:p>
        </p:txBody>
      </p:sp>
      <p:sp>
        <p:nvSpPr>
          <p:cNvPr id="3" name="Овал 2"/>
          <p:cNvSpPr/>
          <p:nvPr/>
        </p:nvSpPr>
        <p:spPr>
          <a:xfrm>
            <a:off x="4802384" y="2237457"/>
            <a:ext cx="2225894" cy="1080343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19 дошкольных учреждений</a:t>
            </a:r>
          </a:p>
        </p:txBody>
      </p:sp>
      <p:sp>
        <p:nvSpPr>
          <p:cNvPr id="4" name="Овал 3"/>
          <p:cNvSpPr/>
          <p:nvPr/>
        </p:nvSpPr>
        <p:spPr>
          <a:xfrm>
            <a:off x="107504" y="2237457"/>
            <a:ext cx="2160240" cy="1112936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13 общеобразовательных учреждений</a:t>
            </a:r>
          </a:p>
        </p:txBody>
      </p:sp>
      <p:sp>
        <p:nvSpPr>
          <p:cNvPr id="12" name="Овал 11"/>
          <p:cNvSpPr/>
          <p:nvPr/>
        </p:nvSpPr>
        <p:spPr>
          <a:xfrm>
            <a:off x="2389076" y="2237457"/>
            <a:ext cx="2286000" cy="1069633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4 учреждения дополнительного образования</a:t>
            </a:r>
          </a:p>
        </p:txBody>
      </p:sp>
      <p:sp>
        <p:nvSpPr>
          <p:cNvPr id="14" name="Овал 13"/>
          <p:cNvSpPr/>
          <p:nvPr/>
        </p:nvSpPr>
        <p:spPr>
          <a:xfrm>
            <a:off x="7106263" y="2231203"/>
            <a:ext cx="1979712" cy="1086597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1 учреждение молодежной политики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07504" y="1437573"/>
            <a:ext cx="8928992" cy="788942"/>
          </a:xfrm>
          <a:prstGeom prst="flowChartAlternateProcess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Расходы на образование в 2020 году запланированы в объеме 2 815 073,5 тыс. руб.</a:t>
            </a:r>
          </a:p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Оказание услуг в сфере образования осуществляют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421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1650" y="1628800"/>
            <a:ext cx="8318500" cy="4801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 в 2020 году запланированы в сумме 166 842,6 тыс. рублей</a:t>
            </a:r>
          </a:p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в сфере культуры: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обеспечения жителей городского округа услугами организаций культуры,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библиотечного обслуживания населения,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комплектование обеспечения сохранности библиотечных фондов библиотек городского округа,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организации досуга на территории городского округа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533400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aramond" panose="02020404030301010803" pitchFamily="18" charset="0"/>
              </a:rPr>
              <a:t>Основные направления расходов в сфере культуры</a:t>
            </a:r>
          </a:p>
        </p:txBody>
      </p:sp>
      <p:pic>
        <p:nvPicPr>
          <p:cNvPr id="16386" name="Picture 2" descr="C:\Users\e_trushkova\Pictures\mk_ehmblema-1024x624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638" y="4029456"/>
            <a:ext cx="5825682" cy="22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4755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475" y="1556792"/>
            <a:ext cx="7990981" cy="480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на физическую культуру и спорт в 2020 году запланированы в сумме         105 566,2 тыс. рублей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 расходов в сфере физической культуры и спорта: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вовлечение жителей города Лобня в систематические занятия физической культурой и спортом,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создание условий для инвалидов и лиц с ограниченными возможностями здоровья заниматься физической культурой и спортом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987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85476" y="188641"/>
            <a:ext cx="8351022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>Основные направления расходов </a:t>
            </a:r>
            <a:br>
              <a:rPr lang="ru-RU" altLang="ru-RU" sz="2400" b="1" dirty="0">
                <a:latin typeface="Garamond" panose="02020404030301010803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</a:rPr>
              <a:t>в сфере физической культуры и спорта</a:t>
            </a:r>
          </a:p>
        </p:txBody>
      </p:sp>
      <p:pic>
        <p:nvPicPr>
          <p:cNvPr id="7" name="Picture 2" descr="C:\Users\e_trushkova\Pictures\262663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522" y="3789040"/>
            <a:ext cx="6999886" cy="2574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427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24936" cy="509736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  <a:cs typeface="Times New Roman" pitchFamily="18" charset="0"/>
              </a:rPr>
              <a:t>Расходы на жилищно-коммунальное хозяйство в 2020 году</a:t>
            </a:r>
          </a:p>
        </p:txBody>
      </p:sp>
      <p:sp>
        <p:nvSpPr>
          <p:cNvPr id="43011" name="Текст 12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4104456" cy="5256584"/>
          </a:xfrm>
        </p:spPr>
        <p:txBody>
          <a:bodyPr>
            <a:noAutofit/>
          </a:bodyPr>
          <a:lstStyle/>
          <a:p>
            <a:pPr algn="just"/>
            <a:r>
              <a:rPr lang="ru-RU" altLang="ru-RU" sz="13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Жилищное хозяйство  114 341,0 тыс. рублей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1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Взнос в Фонд капитального ремонта общего имущества многоквартирных домов, за помещения, находящиеся в муниципальной собственности 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1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Оснащение МКД общедомовыми приборами учета энергетических ресурсов и воды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1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капитального ремонта МКД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1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Мероприятие по переселению граждан из аварийного жилого фонда  </a:t>
            </a:r>
          </a:p>
          <a:p>
            <a:pPr algn="just"/>
            <a:r>
              <a:rPr lang="ru-RU" altLang="ru-RU" sz="13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  27 957,6 тыс. рублей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1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Разработка, актуализация схем теплоснабжения, водоснабжения и водоотведения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1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коммунальной  инфраструктуры 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1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Установка оборудования, обеспечивающего работу в экономичном энергопотребляющем режиме в муниципальных учреждениях</a:t>
            </a:r>
          </a:p>
          <a:p>
            <a:pPr algn="just"/>
            <a:r>
              <a:rPr lang="ru-RU" altLang="ru-RU" sz="13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  313 266,5 тыс. рублей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1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старых, устройство новых тротуаров и пешеходных зон, велодорожек, автопарковок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1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Санитарное содержание территории города 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1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общественных территорий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1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Обустройство  и содержание дворовых территорий, включая установку и модернизацию детских игровых, спортивных  и иных площадок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84784"/>
            <a:ext cx="4316288" cy="3528392"/>
          </a:xfrm>
        </p:spPr>
      </p:pic>
    </p:spTree>
    <p:extLst>
      <p:ext uri="{BB962C8B-B14F-4D97-AF65-F5344CB8AC3E}">
        <p14:creationId xmlns:p14="http://schemas.microsoft.com/office/powerpoint/2010/main" val="3878592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74278" y="1844824"/>
            <a:ext cx="8050858" cy="4392488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Повышение эффективности расходов и переориентация бюджетных ассигнований в рамках существующих бюджетных ограничений на реализацию приоритетных направлений социально-экономической политики городского округа </a:t>
            </a:r>
          </a:p>
          <a:p>
            <a:pPr algn="just" eaLnBrk="1" hangingPunct="1">
              <a:lnSpc>
                <a:spcPct val="80000"/>
              </a:lnSpc>
            </a:pPr>
            <a:endParaRPr lang="ru-RU" alt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Достижение измеримых общественно значимых результатов, наиболее важные из которых установлены Указами Президента Российской Федерации и поручениями Губернатора Московской области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n-US" alt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Повышение эффективности, прозрачности и подотчетности использования бюджетных средств, при реализации приоритетов и целей социально-экономического развития городского округа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ru-RU" alt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Минимизировать риски несбалансированности бюджета при бюджетном планировании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n-US" alt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Совершенствование муниципального финансового контроля с целью его ориентации на оценку эффективности бюджетных расходов 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76672"/>
            <a:ext cx="7560840" cy="46409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chemeClr val="tx1"/>
                </a:solidFill>
                <a:latin typeface="Garamond" panose="02020404030301010803" pitchFamily="18" charset="0"/>
              </a:rPr>
              <a:t>Основные направления бюджетной политики</a:t>
            </a:r>
          </a:p>
        </p:txBody>
      </p:sp>
    </p:spTree>
    <p:extLst>
      <p:ext uri="{BB962C8B-B14F-4D97-AF65-F5344CB8AC3E}">
        <p14:creationId xmlns:p14="http://schemas.microsoft.com/office/powerpoint/2010/main" val="17759698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88832" cy="381000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  <a:cs typeface="Times New Roman" pitchFamily="18" charset="0"/>
              </a:rPr>
              <a:t>Расходы на дорожное хозяйство в 2020 году</a:t>
            </a:r>
          </a:p>
        </p:txBody>
      </p:sp>
      <p:sp>
        <p:nvSpPr>
          <p:cNvPr id="44036" name="Объект 3"/>
          <p:cNvSpPr>
            <a:spLocks noGrp="1"/>
          </p:cNvSpPr>
          <p:nvPr>
            <p:ph sz="half" idx="2"/>
          </p:nvPr>
        </p:nvSpPr>
        <p:spPr>
          <a:xfrm>
            <a:off x="4572000" y="1484784"/>
            <a:ext cx="3933825" cy="4616450"/>
          </a:xfrm>
        </p:spPr>
        <p:txBody>
          <a:bodyPr/>
          <a:lstStyle/>
          <a:p>
            <a:pPr>
              <a:defRPr/>
            </a:pPr>
            <a:r>
              <a:rPr lang="ru-RU" altLang="ru-RU" sz="19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и ямочный ремонт автомобильных дорог  76 500,0 тыс. рублей.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9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19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автомобильных дорог  54 262,0 тыс. рублей.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9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19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асфальтового покрытия дворовых территорий 11 900,0 тыс. рублей.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9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19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 движения 12 000,0 тыс. рублей.</a:t>
            </a:r>
          </a:p>
          <a:p>
            <a:pPr>
              <a:defRPr/>
            </a:pPr>
            <a:endParaRPr lang="ru-RU" altLang="ru-RU" sz="19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3712859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628800"/>
            <a:ext cx="3712859" cy="208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943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705936"/>
              </p:ext>
            </p:extLst>
          </p:nvPr>
        </p:nvGraphicFramePr>
        <p:xfrm>
          <a:off x="467544" y="1700808"/>
          <a:ext cx="8352928" cy="2302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80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80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78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3829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7606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21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участковых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врачей 1 врач – 1 участок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населения,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прошедшего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диспансеризацию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(Диспансеризация)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36904" cy="764604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/>
            </a:r>
            <a:br>
              <a:rPr lang="ru-RU" altLang="ru-RU" sz="2400" b="1" dirty="0">
                <a:latin typeface="Garamond" panose="02020404030301010803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</a:rPr>
              <a:t/>
            </a:r>
            <a:br>
              <a:rPr lang="ru-RU" altLang="ru-RU" sz="2400" b="1" dirty="0">
                <a:latin typeface="Garamond" panose="02020404030301010803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</a:rPr>
              <a:t/>
            </a:r>
            <a:br>
              <a:rPr lang="ru-RU" altLang="ru-RU" sz="2400" b="1" dirty="0">
                <a:latin typeface="Garamond" panose="02020404030301010803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</a:rPr>
              <a:t/>
            </a:r>
            <a:br>
              <a:rPr lang="ru-RU" altLang="ru-RU" sz="2400" b="1" dirty="0">
                <a:latin typeface="Garamond" panose="02020404030301010803" pitchFamily="18" charset="0"/>
              </a:rPr>
            </a:br>
            <a:r>
              <a:rPr lang="ru-RU" altLang="ru-RU" sz="2400" b="1" dirty="0">
                <a:solidFill>
                  <a:prstClr val="black">
                    <a:alpha val="100000"/>
                  </a:prstClr>
                </a:solidFill>
                <a:latin typeface="Garamond" panose="02020404030301010803" pitchFamily="18" charset="0"/>
              </a:rPr>
              <a:t>Показатели муниципальной </a:t>
            </a:r>
            <a:br>
              <a:rPr lang="ru-RU" altLang="ru-RU" sz="2400" b="1" dirty="0">
                <a:solidFill>
                  <a:prstClr val="black">
                    <a:alpha val="100000"/>
                  </a:prstClr>
                </a:solidFill>
                <a:latin typeface="Garamond" panose="02020404030301010803" pitchFamily="18" charset="0"/>
              </a:rPr>
            </a:br>
            <a:r>
              <a:rPr lang="ru-RU" altLang="ru-RU" sz="2400" b="1" dirty="0">
                <a:solidFill>
                  <a:prstClr val="black">
                    <a:alpha val="100000"/>
                  </a:prstClr>
                </a:solidFill>
                <a:latin typeface="Garamond" panose="02020404030301010803" pitchFamily="18" charset="0"/>
              </a:rPr>
              <a:t>программы «Здравоохранение»</a:t>
            </a:r>
            <a:endParaRPr lang="ru-RU" altLang="ru-RU" sz="2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5767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739553"/>
              </p:ext>
            </p:extLst>
          </p:nvPr>
        </p:nvGraphicFramePr>
        <p:xfrm>
          <a:off x="467360" y="1484630"/>
          <a:ext cx="8352790" cy="4958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2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2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78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85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78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3787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0421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48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роста числа пользователей муниципальных библиотек Московской области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13962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15750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15750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15750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15750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7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библиотек, внедривших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стандарты деятельности библиотеки нового формата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51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библиотек, соответствующих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требованиям к условиям деятельности библиотек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 области (стандарту)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791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посещаемости общедоступных (публичных)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библиотек, а также культурно-массовых мероприятий,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проводимых в библиотеках Московской области к уровню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года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85543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89682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91959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94097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96236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89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посетителей театрально-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концертных и киномероприятий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134,3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135,6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136,9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138,3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791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посещений организаций культуры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(профессиональных театров) по отношению к уровню 2010 года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по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отношению 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базовому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значению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560840" cy="404564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>Показатели муниципальной программы «Культура»</a:t>
            </a:r>
          </a:p>
        </p:txBody>
      </p:sp>
    </p:spTree>
    <p:extLst>
      <p:ext uri="{BB962C8B-B14F-4D97-AF65-F5344CB8AC3E}">
        <p14:creationId xmlns:p14="http://schemas.microsoft.com/office/powerpoint/2010/main" val="40776768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726846"/>
              </p:ext>
            </p:extLst>
          </p:nvPr>
        </p:nvGraphicFramePr>
        <p:xfrm>
          <a:off x="467360" y="1484630"/>
          <a:ext cx="8352790" cy="4155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2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2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78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85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78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3787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0421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91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посещений детских и кукольных театров по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отношению к уровню 2010 года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по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отношению 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базовому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значению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7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посещений театров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(мероприятий в России)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61,3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64,365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65,898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67,430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68,963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02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посещений организаций культуры 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уровню 2017 года 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106,8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84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 (реконструированных) 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капитально отремонтированных объектов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 культуры 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03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организаций культуры, получивших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современное оборудование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39552" y="576164"/>
            <a:ext cx="8208912" cy="476571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>Показатели муниципальной программы «Культура»</a:t>
            </a:r>
          </a:p>
        </p:txBody>
      </p:sp>
    </p:spTree>
    <p:extLst>
      <p:ext uri="{BB962C8B-B14F-4D97-AF65-F5344CB8AC3E}">
        <p14:creationId xmlns:p14="http://schemas.microsoft.com/office/powerpoint/2010/main" val="11458696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02608"/>
              </p:ext>
            </p:extLst>
          </p:nvPr>
        </p:nvGraphicFramePr>
        <p:xfrm>
          <a:off x="467544" y="1412776"/>
          <a:ext cx="8352790" cy="5175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2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2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78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85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78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3787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0405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91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учреждений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клубного типа, соответствующих Требованиям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условиям деятельности культурно-досуговых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 Московской области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7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посещений платных культурно-массовых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 клубов и домов культуры к уровню 2017 года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84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участников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клубных формирований 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уровню 2017 года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467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муниципальных учреждений культуры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 области, по которым проведен капитальный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ремонт, техническое переоснащение современным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непроизводственным оборудованием и благоустройство территории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7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муниципальных учреждений культуры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 области, оснащенных кинооборудованием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791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муниципальных учреждений культуры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 области, по которым осуществлено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материально-технической базы (в части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увеличения стоимости основных средств)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80920" cy="332556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>Показатели муниципальной программы «Культура»</a:t>
            </a:r>
          </a:p>
        </p:txBody>
      </p:sp>
    </p:spTree>
    <p:extLst>
      <p:ext uri="{BB962C8B-B14F-4D97-AF65-F5344CB8AC3E}">
        <p14:creationId xmlns:p14="http://schemas.microsoft.com/office/powerpoint/2010/main" val="33562860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137755"/>
              </p:ext>
            </p:extLst>
          </p:nvPr>
        </p:nvGraphicFramePr>
        <p:xfrm>
          <a:off x="467544" y="1556792"/>
          <a:ext cx="8352790" cy="4983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2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2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78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85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78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3787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306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50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83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документов,хранящихся в муниципальном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архиве в нормативных условиях, обеспечивающих их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постоянное (вечное) и долговременное хранение, в общем количестве документов в муниципальном архиве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21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фондов муниципального архива,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внесенных в общеотраслевую базу данных «Архивный фонд», от общего количества архивных фондов, хранящихся вмуниципальном архиве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446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документов, переведенных в электронно-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цифровую форму, от общего количества документов,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находящихся на хранении в муниципальном архиве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образования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1,25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799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Соотношение средней заработной платы работников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 культуры к среднемесячной начисленной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заработной плате наемных работников в организациях, у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индивидуальных предпринимателей и физических лиц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(среднемесячному доходу от трудовой деятельности) 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 области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26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посетителей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парков культуры и отдыха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7544" y="576164"/>
            <a:ext cx="8280920" cy="620587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>Показатели муниципальной программы «Культура»</a:t>
            </a:r>
          </a:p>
        </p:txBody>
      </p:sp>
    </p:spTree>
    <p:extLst>
      <p:ext uri="{BB962C8B-B14F-4D97-AF65-F5344CB8AC3E}">
        <p14:creationId xmlns:p14="http://schemas.microsoft.com/office/powerpoint/2010/main" val="15602311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76114"/>
              </p:ext>
            </p:extLst>
          </p:nvPr>
        </p:nvGraphicFramePr>
        <p:xfrm>
          <a:off x="395535" y="1556793"/>
          <a:ext cx="8538464" cy="5009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8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69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99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82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12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12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0252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9740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4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27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бедности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60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граждан старшего возраста, ведущих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 образ жизни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78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Доступная среда – Доступность для инвалидов и других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маломобильных групп населения муниципальных приоритетных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68,2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69,7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71,2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72,7</a:t>
                      </a: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55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 в возрасте от 1,5 года до 7 лет, охваченных дошкольным образованием, 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общей численности детей-инвалидов такого возраста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78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 в возрасте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 до 18 лет, получающих дополнительное образование, 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общей численности детей-инвалидов такого возраста.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683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детей-инвалидов, которы созданы условия для получения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качественного начального общего, основного общего,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 общего образования, в общей численности детей-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инвалидов школьного возрастакоторым созданы условия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965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оздоровлению.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59,5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60,5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62,0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23528" y="373154"/>
            <a:ext cx="8424936" cy="823598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>Показатели муниципальной программы </a:t>
            </a:r>
            <a:br>
              <a:rPr lang="ru-RU" altLang="ru-RU" sz="2400" b="1" dirty="0">
                <a:latin typeface="Garamond" panose="02020404030301010803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</a:rPr>
              <a:t>«Социальная защита населения»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32425396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18781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aramond" panose="02020404030301010803" pitchFamily="18" charset="0"/>
              </a:rPr>
              <a:t>Показатели муниципальной программы</a:t>
            </a:r>
          </a:p>
          <a:p>
            <a:pPr algn="ctr"/>
            <a:r>
              <a:rPr lang="ru-RU" sz="2400" b="1" dirty="0">
                <a:latin typeface="Garamond" panose="02020404030301010803" pitchFamily="18" charset="0"/>
              </a:rPr>
              <a:t> «Социальная защита населения»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020959"/>
              </p:ext>
            </p:extLst>
          </p:nvPr>
        </p:nvGraphicFramePr>
        <p:xfrm>
          <a:off x="467544" y="1412776"/>
          <a:ext cx="8296399" cy="5115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9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96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47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99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99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934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6566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528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7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3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0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находящихся втрудной жизненной ситуации,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охваченных отдыхом и оздоровлением, в общей численности детей в возрасте от 7 до 15 лет, находящихся в трудной жизненной ситуации,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подлежащих оздоровлению.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55,7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55,8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55,9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оказана поддержка в городском округе Лобня, всего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20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расходов, направляемых на предоставление субсидий СО НКО, в общем объеме расходов бюджета городского округа Лобня на социальную сферу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97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оказана финансовая поддержка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Администрацией городского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Лобня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01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 оказана имущественная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Администрацией городского округа Лобня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предоставленной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Администрацией городского округа Лобня площади на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льготных условиях или в безвозмездное пользование СОНКО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2520,6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2433,9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2433,9</a:t>
                      </a: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2433,9</a:t>
                      </a: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2433,9</a:t>
                      </a:r>
                    </a:p>
                  </a:txBody>
                  <a:tcPr marL="9525" marR="9525" marT="9523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87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которымоказана консультационнаяподдержка Администрацией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городского округа Лобня</a:t>
                      </a: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3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7451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940061"/>
              </p:ext>
            </p:extLst>
          </p:nvPr>
        </p:nvGraphicFramePr>
        <p:xfrm>
          <a:off x="467544" y="1412776"/>
          <a:ext cx="8352926" cy="5278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6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58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58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79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79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077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080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5247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2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49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численностидетей в возрасте от 3 до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лет, получающих дошкольное образование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текущем году, к суммечисленности детей 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возрасте от 3 до 7 лет, получающих дошкольное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в текущем году, и численности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 в возрасте от 3 до 7 лет, находящихся 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очереди на получение в текущем году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дошкольного образования</a:t>
                      </a: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3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1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дошкольного образования для детей в возрасте от полутора до трех лет</a:t>
                      </a: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3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36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среднейзаработной платыпедагогических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работников дошкольных образовательных организаций к средней заработной плате 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 организациях 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 области</a:t>
                      </a: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36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педагогических работников общеобразовательных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 общегообразования к среднемесячному доходу от трудовой деятельности,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120,5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112,6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112,6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112,6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112,6</a:t>
                      </a: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36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детей, получивших рекомендации по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построению индивидуального учебного плана в соответствии с выбранными профессиональными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компетенциями (профессиональными областями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0,270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0,270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0,270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0,270</a:t>
                      </a: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504056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>Показатели муниципальной программы «Образование»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val="26284992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831273"/>
              </p:ext>
            </p:extLst>
          </p:nvPr>
        </p:nvGraphicFramePr>
        <p:xfrm>
          <a:off x="467544" y="1460821"/>
          <a:ext cx="8229600" cy="5390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10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10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10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810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1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12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выпускниковтекущего года, набравших 220 баллов и более по 3 предметам, к общему количеству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выпускников текущего года, сдавших ЕГЭ по 3 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предметам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29,95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</a:t>
                      </a: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90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педагогических работников организаций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дополнительного образования детей 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средней заработной плате учителей в Московской области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90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17 лет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(включительно), посещающих объединения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 организаций, участвующих в проекте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«Наука в Подмосковье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90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образовательных организаций в сфере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 (детские школы по видам искусств), оснащенных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музыкальными инструментами, оборудованием, материалами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03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привлекаемых к участию в творческих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мероприятиях сферы культуры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18 лет, охваченных дополнительным образованием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82,3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82,3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82,3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82,3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67544" y="585689"/>
            <a:ext cx="8208912" cy="395039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>Показатели муниципальной программы 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val="946497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556792"/>
            <a:ext cx="7992888" cy="504056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17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Обеспечение эффективной и стабильной налоговой системы</a:t>
            </a:r>
            <a:endParaRPr lang="en-US" altLang="ru-RU" sz="1700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7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Поддержание сбалансированности и создание условий для устойчивого исполнения бюджета города, увеличение налоговых и неналоговых доходов </a:t>
            </a:r>
            <a:endParaRPr lang="en-US" altLang="ru-RU" sz="1700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7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Совершенствование налогового администрирования, взаимодействие и совместная работа с администраторами доходов</a:t>
            </a:r>
            <a:endParaRPr lang="en-US" altLang="ru-RU" sz="1700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7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Реализация мер по противодействию уклонения от налогообложения</a:t>
            </a:r>
            <a:endParaRPr lang="en-US" altLang="ru-RU" sz="1700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7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Стимулирование и развитие новых производств</a:t>
            </a:r>
            <a:endParaRPr lang="en-US" altLang="ru-RU" sz="1700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7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Стимулирование и развитие среднего и малого предпринимательства</a:t>
            </a:r>
            <a:endParaRPr lang="en-US" altLang="ru-RU" sz="1700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7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Поддержка инвестиций, создание благоприятных условий для осуществления инвестиционной деятельности в городском округе</a:t>
            </a:r>
            <a:endParaRPr lang="en-US" altLang="ru-RU" sz="1700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7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Обеспечение дополнительной социальной поддержки жителей городского округа</a:t>
            </a:r>
            <a:endParaRPr lang="en-US" altLang="ru-RU" sz="1700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7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Осуществление мониторинга и совершенствование системы налогообложения недвижимого имущества</a:t>
            </a:r>
            <a:endParaRPr lang="en-US" altLang="ru-RU" sz="1700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7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Оптимизация существующей системы налоговых льгот, осуществление мониторинга эффективности налоговых льгот</a:t>
            </a:r>
            <a:endParaRPr lang="en-US" altLang="ru-RU" sz="1700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7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Сокращение недоимки по налогам и сборам, по арендным и иным платежам в бюджет городского округа</a:t>
            </a:r>
            <a:endParaRPr lang="en-US" altLang="ru-RU" sz="1700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7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Повышение эффективного использования имущества, находящегося в муниципальной собственности</a:t>
            </a:r>
            <a:endParaRPr lang="en-US" altLang="ru-RU" sz="1700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7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Недопущение снижения уровня поступления неналоговых платежей в бюджет городского округа</a:t>
            </a:r>
            <a:endParaRPr lang="en-US" altLang="ru-RU" sz="1700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7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Поиск новых источников пополнения бюджета городского округа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620688"/>
            <a:ext cx="7180312" cy="37532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chemeClr val="tx1"/>
                </a:solidFill>
                <a:latin typeface="Garamond" panose="02020404030301010803" pitchFamily="18" charset="0"/>
              </a:rPr>
              <a:t>Основные направления налоговой политики </a:t>
            </a:r>
          </a:p>
        </p:txBody>
      </p:sp>
    </p:spTree>
    <p:extLst>
      <p:ext uri="{BB962C8B-B14F-4D97-AF65-F5344CB8AC3E}">
        <p14:creationId xmlns:p14="http://schemas.microsoft.com/office/powerpoint/2010/main" val="35201498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998366"/>
              </p:ext>
            </p:extLst>
          </p:nvPr>
        </p:nvGraphicFramePr>
        <p:xfrm>
          <a:off x="467544" y="1484784"/>
          <a:ext cx="8229600" cy="5264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10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10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10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810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3782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7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9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24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жителей Московской области, систематически занимающихся физической культурой и спортом, в общей численности населения Московской области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43,6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45,1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48,5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51,7</a:t>
                      </a: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00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и молодежи (возраст 3-29 лет), систематически занимающихся физической культурой и спортом, в общей численности детей и молодежи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91,0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92,0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93,0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94,5</a:t>
                      </a: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0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l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 среднего возраста (женщины: 30-54 года; мужчины: 30-59 лет), систематически занимающихся физической культурой и спортом, в общей численности граждан среднего возраста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25,5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0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l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 старшего возраста (женщины: 55-79 лет; мужчины: 60-79 лет), систематически занимающихся физической культурой и спортом, в общей численности граждан старшего возраста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</a:t>
                      </a: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48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спортивных площадок, управляемых в соответствии со стандартом их использования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47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проживающих в Московской области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24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и студентов, систематически занимающихся физической культурой и спортом, в общей численности обучающихся и студентов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86,0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87,0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</a:t>
                      </a: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67544" y="573832"/>
            <a:ext cx="8280920" cy="478904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>Показатели муниципальной программы «Спорт»</a:t>
            </a:r>
          </a:p>
        </p:txBody>
      </p:sp>
    </p:spTree>
    <p:extLst>
      <p:ext uri="{BB962C8B-B14F-4D97-AF65-F5344CB8AC3E}">
        <p14:creationId xmlns:p14="http://schemas.microsoft.com/office/powerpoint/2010/main" val="590501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554438"/>
              </p:ext>
            </p:extLst>
          </p:nvPr>
        </p:nvGraphicFramePr>
        <p:xfrm>
          <a:off x="467544" y="1412777"/>
          <a:ext cx="8358758" cy="519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6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10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10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10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3394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8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8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8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5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253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жителей Московской области, занимающихся в спортивных организациях, в общей численности детей и молодежи в возрасте 6-15 лет</a:t>
                      </a:r>
                      <a:endParaRPr lang="en-US" altLang="en-US" sz="1100" b="0" baseline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baseline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47,0</a:t>
                      </a:r>
                      <a:endParaRPr lang="en-US" altLang="en-US" sz="1100" b="0" baseline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en-US" altLang="en-US" sz="1100" b="0" baseline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</a:t>
                      </a:r>
                      <a:endParaRPr lang="en-US" altLang="en-US" sz="1100" b="0" baseline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53,0</a:t>
                      </a:r>
                      <a:endParaRPr lang="en-US" altLang="en-US" sz="1100" b="0" baseline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en-US" altLang="en-US" sz="1100" b="0" baseline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488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населения Московской области, занятого в экономике, занимающегося физической культурой и спортом, в общей численности населения, занятого в экономике</a:t>
                      </a:r>
                      <a:endParaRPr lang="en-US" altLang="en-US" sz="1100" b="0" baseline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baseline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</a:t>
                      </a:r>
                      <a:endParaRPr lang="en-US" altLang="en-US" sz="1100" b="0" baseline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</a:t>
                      </a:r>
                      <a:endParaRPr lang="en-US" altLang="en-US" sz="1100" b="0" baseline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</a:t>
                      </a:r>
                      <a:endParaRPr lang="en-US" altLang="en-US" sz="1100" b="0" baseline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</a:t>
                      </a:r>
                      <a:endParaRPr lang="en-US" altLang="en-US" sz="1100" b="0" baseline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29,1</a:t>
                      </a:r>
                      <a:endParaRPr lang="en-US" altLang="en-US" sz="1100" b="0" baseline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7488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использования существующих объектов спорта (отношение фактической посещаемости к нормативной пропускной способности)</a:t>
                      </a:r>
                      <a:endParaRPr lang="en-US" altLang="en-US" sz="1100" b="0" baseline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baseline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en-US" altLang="en-US" sz="1100" b="0" baseline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en-US" altLang="en-US" sz="1100" b="0" baseline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en-US" altLang="en-US" sz="1100" b="0" baseline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en-US" altLang="en-US" sz="1100" b="0" baseline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en-US" altLang="en-US" sz="1100" b="0" baseline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3724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жителей Московской области, выполнивших нормативы испытаний (тестов) Всероссийского комплекса «Готов к труду и обороне» (ГТО), в общей численности населения, принявшего участие в испытаниях (тестах)</a:t>
                      </a:r>
                      <a:endParaRPr lang="en-US" altLang="en-US" sz="1100" b="0" baseline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baseline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30,3</a:t>
                      </a:r>
                      <a:endParaRPr lang="en-US" altLang="en-US" sz="1100" b="0" baseline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</a:t>
                      </a:r>
                      <a:endParaRPr lang="en-US" altLang="en-US" sz="1100" b="0" baseline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30,9</a:t>
                      </a:r>
                      <a:endParaRPr lang="en-US" altLang="en-US" sz="1100" b="0" baseline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31,2</a:t>
                      </a:r>
                      <a:endParaRPr lang="en-US" altLang="en-US" sz="1100" b="0" baseline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</a:t>
                      </a:r>
                      <a:endParaRPr lang="en-US" altLang="en-US" sz="1100" b="0" baseline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619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и студентов Московской области, выполнивших нормативы Всероссийского физкультурно-спортивного комплекса «Готов к труду и обороне» (ГТО), в общей численности обучающихся и студентов, принявших участие в сдаче нормативов Всероссийского физкультурно-спортивного комплекса «Готов к труду и обороне» (ГТО)</a:t>
                      </a:r>
                      <a:endParaRPr lang="en-US" altLang="en-US" sz="1100" b="0" baseline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baseline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50,3</a:t>
                      </a:r>
                      <a:endParaRPr lang="en-US" altLang="en-US" sz="1100" b="0" baseline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50,6</a:t>
                      </a:r>
                      <a:endParaRPr lang="en-US" altLang="en-US" sz="1100" b="0" baseline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50,9</a:t>
                      </a:r>
                      <a:endParaRPr lang="en-US" altLang="en-US" sz="1100" b="0" baseline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</a:t>
                      </a:r>
                      <a:endParaRPr lang="en-US" altLang="en-US" sz="1100" b="0" baseline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51,3</a:t>
                      </a:r>
                      <a:endParaRPr lang="en-US" altLang="en-US" sz="1100" b="0" baseline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80920" cy="430335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>Показатели муниципальной программы «Спорт»</a:t>
            </a:r>
          </a:p>
        </p:txBody>
      </p:sp>
    </p:spTree>
    <p:extLst>
      <p:ext uri="{BB962C8B-B14F-4D97-AF65-F5344CB8AC3E}">
        <p14:creationId xmlns:p14="http://schemas.microsoft.com/office/powerpoint/2010/main" val="36625295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669796"/>
              </p:ext>
            </p:extLst>
          </p:nvPr>
        </p:nvGraphicFramePr>
        <p:xfrm>
          <a:off x="395536" y="1556792"/>
          <a:ext cx="8359120" cy="1418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72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72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172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67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0405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25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отловленных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безнадзорных животных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</a:p>
                  </a:txBody>
                  <a:tcPr marL="9525" marR="9525" marT="9521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712787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>Показатели муниципальной программы </a:t>
            </a:r>
            <a:br>
              <a:rPr lang="ru-RU" altLang="ru-RU" sz="2400" b="1" dirty="0">
                <a:latin typeface="Garamond" panose="02020404030301010803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</a:rPr>
              <a:t>«Развитие сельского хозяйства»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350895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aramond" panose="02020404030301010803" pitchFamily="18" charset="0"/>
              </a:rPr>
              <a:t>Показатели муниципальной программы «Экология»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312420"/>
              </p:ext>
            </p:extLst>
          </p:nvPr>
        </p:nvGraphicFramePr>
        <p:xfrm>
          <a:off x="323528" y="4077072"/>
          <a:ext cx="8507289" cy="1396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1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52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52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74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74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074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0740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3204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1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48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экологических мероприятий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1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0345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630116"/>
              </p:ext>
            </p:extLst>
          </p:nvPr>
        </p:nvGraphicFramePr>
        <p:xfrm>
          <a:off x="323528" y="1484784"/>
          <a:ext cx="8496944" cy="5165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47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37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79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76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976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976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9763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7606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7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77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готовности городского округа Лобня Московской области к действиям по предназначению при возникновении чрезвычайных ситуаций (происшествий) природного и техногенного характера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</a:t>
                      </a:r>
                      <a:endParaRPr lang="en-US" altLang="en-US" sz="1200" b="0" i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en-US" sz="1200" b="0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63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Процент исполнения органом местного самоуправления муниципального образования полномочия по обеспечению безопасности людей на воде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</a:t>
                      </a:r>
                      <a:endParaRPr lang="en-US" altLang="en-US" sz="1200" b="0" i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63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городского округа Лобня Московской области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</a:t>
                      </a:r>
                      <a:endParaRPr lang="en-US" altLang="en-US" sz="1200" b="0" i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77,5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7680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Процент построения и развития систем аппаратно-программного комплекса «Безопасный город» на территории муниципального образования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</a:t>
                      </a:r>
                      <a:endParaRPr lang="en-US" altLang="en-US" sz="1200" b="0" i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480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процента покрытия, системой централизованного оповещения и информирования при чрезвычайных ситуациях или угрозе их возникновения, населения на территории городского округа Лобня Московской области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</a:t>
                      </a:r>
                      <a:endParaRPr lang="en-US" altLang="en-US" sz="1200" b="0" i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95536" y="332657"/>
            <a:ext cx="8352928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>Показатели муниципальной программы «Безопасность»</a:t>
            </a:r>
          </a:p>
        </p:txBody>
      </p:sp>
    </p:spTree>
    <p:extLst>
      <p:ext uri="{BB962C8B-B14F-4D97-AF65-F5344CB8AC3E}">
        <p14:creationId xmlns:p14="http://schemas.microsoft.com/office/powerpoint/2010/main" val="18993403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56658"/>
              </p:ext>
            </p:extLst>
          </p:nvPr>
        </p:nvGraphicFramePr>
        <p:xfrm>
          <a:off x="323528" y="1556792"/>
          <a:ext cx="8424936" cy="4464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98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7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30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461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461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61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612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0018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5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58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Повышение степени пожарной защищенности городского округа Лобня Московской области, по отношению к базовому периоду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</a:t>
                      </a:r>
                      <a:endParaRPr lang="en-US" altLang="en-US" sz="1300" b="0" i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280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Увеличение процента запасов материально-технических, продовольственных, медицинских и иных средств в целях гражданской обороны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</a:t>
                      </a:r>
                      <a:endParaRPr lang="en-US" altLang="en-US" sz="1300" b="0" i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549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Увеличение степени готовности к использованию по предназначению защитных сооружений и иных объектов ГО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</a:t>
                      </a:r>
                      <a:endParaRPr lang="en-US" altLang="en-US" sz="1300" b="0" i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51520" y="623789"/>
            <a:ext cx="8496944" cy="500955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>Показатели муниципальной программы «Безопасность»</a:t>
            </a:r>
          </a:p>
        </p:txBody>
      </p:sp>
    </p:spTree>
    <p:extLst>
      <p:ext uri="{BB962C8B-B14F-4D97-AF65-F5344CB8AC3E}">
        <p14:creationId xmlns:p14="http://schemas.microsoft.com/office/powerpoint/2010/main" val="280355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417934"/>
              </p:ext>
            </p:extLst>
          </p:nvPr>
        </p:nvGraphicFramePr>
        <p:xfrm>
          <a:off x="323529" y="1412776"/>
          <a:ext cx="8640958" cy="5102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25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95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65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53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53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605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1539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2374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03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31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0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молодых семей, получивших свидетельство о праве на получение социальной выплаты на приобретение жилого помещения или создание объекта индивидуального жилищного строительства</a:t>
                      </a:r>
                      <a:endParaRPr lang="en-US" altLang="en-US" sz="10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0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</a:t>
                      </a:r>
                      <a:endParaRPr lang="en-US" altLang="en-US" sz="10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lnSpc>
                          <a:spcPct val="90000"/>
                        </a:lnSpc>
                        <a:buNone/>
                      </a:pPr>
                      <a:r>
                        <a:rPr lang="en-US" sz="10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b="0" dirty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en-US" sz="10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0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0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0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0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0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0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0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0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0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00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0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подпрограммы, получивших финансовую помощь, предоставляемую для погашения основной части долга по ипотечному жилищному кредиту (I этап)</a:t>
                      </a:r>
                      <a:endParaRPr lang="en-US" altLang="en-US" sz="10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0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en-US" altLang="en-US" sz="10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0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b="0" dirty="0">
                          <a:latin typeface="Calibri" panose="020F0502020204030204" charset="0"/>
                          <a:cs typeface="Calibri" panose="020F0502020204030204" charset="0"/>
                        </a:rPr>
                        <a:t>  </a:t>
                      </a:r>
                      <a:r>
                        <a:rPr lang="en-US" sz="10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0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0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</a:t>
                      </a:r>
                      <a:endParaRPr lang="en-US" altLang="en-US" sz="10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0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</a:t>
                      </a:r>
                      <a:endParaRPr lang="en-US" altLang="en-US" sz="10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0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</a:t>
                      </a:r>
                      <a:endParaRPr lang="en-US" altLang="en-US" sz="10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0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</a:t>
                      </a:r>
                      <a:endParaRPr lang="en-US" altLang="en-US" sz="10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976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0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детей-сирот и детей, оставшихся без попечения родителей, лиц из числа детей-сирот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родителей, включенных в список детей-сирот и детей, оставшихся без попечения родителей, лиц из их числа, которые подлежат обеспечению жилыми помещениями, в отчетном году </a:t>
                      </a:r>
                      <a:endParaRPr lang="en-US" altLang="en-US" sz="10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0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0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0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lang="en-US" altLang="en-US" sz="10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0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lang="en-US" altLang="en-US" sz="10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0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lang="en-US" altLang="en-US" sz="10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0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lang="en-US" altLang="en-US" sz="10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0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0</a:t>
                      </a:r>
                      <a:endParaRPr lang="en-US" altLang="en-US" sz="10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62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0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 детей - сирот и детей, оставшихся без попечения родителей, лиц из 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 </a:t>
                      </a:r>
                      <a:endParaRPr lang="en-US" altLang="en-US" sz="10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0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en-US" altLang="en-US" sz="10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lnSpc>
                          <a:spcPct val="470000"/>
                        </a:lnSpc>
                        <a:buNone/>
                      </a:pPr>
                      <a:r>
                        <a:rPr lang="en-US" sz="10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5  </a:t>
                      </a:r>
                      <a:endParaRPr lang="en-US" altLang="en-US" sz="10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0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0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0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0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0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en-US" altLang="en-US" sz="10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0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0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573832"/>
            <a:ext cx="8280920" cy="478903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>Показатели муниципальной программы «Жилище»</a:t>
            </a:r>
          </a:p>
        </p:txBody>
      </p:sp>
    </p:spTree>
    <p:extLst>
      <p:ext uri="{BB962C8B-B14F-4D97-AF65-F5344CB8AC3E}">
        <p14:creationId xmlns:p14="http://schemas.microsoft.com/office/powerpoint/2010/main" val="24821119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4523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aramond" panose="02020404030301010803" pitchFamily="18" charset="0"/>
              </a:rPr>
              <a:t>Показатели муниципальной программы «Развитие инженерной инфраструктуры и энергоэффективности»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472136"/>
              </p:ext>
            </p:extLst>
          </p:nvPr>
        </p:nvGraphicFramePr>
        <p:xfrm>
          <a:off x="251520" y="1628799"/>
          <a:ext cx="8596497" cy="4967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21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26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26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72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72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72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172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1742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8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88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актуализированных схем теплоснабжения, водоснабжения и водоотведения, программ комплексного развития коммунальной инфраструктуры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4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объектов коммунальной инфраструктуры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58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готовности объектов жилищно-коммунального хозяйства городского округа к осенне-зимнему периоду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88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(А, В, С, D)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117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98</a:t>
                      </a:r>
                      <a:endParaRPr lang="ru-RU" altLang="en-US" sz="1200" b="0" dirty="0">
                        <a:noFill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04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Бережливый учет- оснащенность многоквартирных домов общедомовыми приборами учета 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74,63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79,73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84,83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89,93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95,03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102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многоквартирных домов с присвоенными  классами энергоэффективности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5,99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8915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085398"/>
              </p:ext>
            </p:extLst>
          </p:nvPr>
        </p:nvGraphicFramePr>
        <p:xfrm>
          <a:off x="539552" y="1556792"/>
          <a:ext cx="8280921" cy="5048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0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69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61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99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99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996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1996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202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1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инвестиций, привлеченных в основной капитал (без учета бюджетных инвестиций), на душу населения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22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заполняемости многопрофильных индустриальных парков, технологических парков, промышленных площадок индустриальных парков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79,38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30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многопрофильных индустриальных парков, технологических парков, промышленных площадок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37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привлеченных резидентов на территории муниципальных образований Московской области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43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Площадь территории, на которую привлечены новые резиденты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41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410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высокопроизводительных рабочих мест во внебюджетном секторе</a:t>
                      </a:r>
                      <a:endParaRPr lang="en-US" altLang="en-US" sz="1100" b="0" i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41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Производительность труда в базовых несырьевых отраслях</a:t>
                      </a:r>
                      <a:endParaRPr lang="en-US" altLang="en-US" sz="1100" b="0" i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410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Объем инвестиций в основной капитал, за исключением инвестиций инфраструктурных монополий (федеральные проекты) и бюджетных ассигнований федерального бюджета</a:t>
                      </a:r>
                      <a:endParaRPr lang="en-US" altLang="en-US" sz="1100" b="0" i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2683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39552" y="536927"/>
            <a:ext cx="8280920" cy="731833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>Показатели муниципальной </a:t>
            </a:r>
            <a:br>
              <a:rPr lang="ru-RU" altLang="ru-RU" sz="2400" b="1" dirty="0">
                <a:latin typeface="Garamond" panose="02020404030301010803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</a:rPr>
              <a:t>программы Предпринимательство»</a:t>
            </a:r>
          </a:p>
        </p:txBody>
      </p:sp>
    </p:spTree>
    <p:extLst>
      <p:ext uri="{BB962C8B-B14F-4D97-AF65-F5344CB8AC3E}">
        <p14:creationId xmlns:p14="http://schemas.microsoft.com/office/powerpoint/2010/main" val="2546320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088097"/>
              </p:ext>
            </p:extLst>
          </p:nvPr>
        </p:nvGraphicFramePr>
        <p:xfrm>
          <a:off x="467544" y="1484784"/>
          <a:ext cx="8352928" cy="5217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83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98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05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60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60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60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3603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4221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9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85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обоснованных, частично обоснованных жалоб в Федеральную антимонопольную службу (ФАС России) (от общего количества опубликованных торгов)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27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несостоявшихся торгов от общего количества объявленных торгов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06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общей экономии денежных средств от общей суммы объявленных торгов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646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закупок среди субъектов малого и среднего предпринимательства, социально ориентированных некоммерческих организаций, осуществляемых в соответствии с Федеральным законом от 05.04.2013 № 44-ФЗ «О контрактной системе в сфере закупок товаров, работ, услуг для обеспечения государственных и муниципальных нужд»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63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количество участников на торгах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913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реализованных требований Стандарта развития конкуренции в муниципальном образовании Московской области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318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среднесписочной численности работников (без внешних совместителей) малых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99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субъектов малого и среднего предпринимательства в расчете на 10 тыс. человек населения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573832"/>
            <a:ext cx="8136904" cy="694928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>Показатели муниципальной </a:t>
            </a:r>
            <a:br>
              <a:rPr lang="ru-RU" altLang="ru-RU" sz="2400" b="1" dirty="0">
                <a:latin typeface="Garamond" panose="02020404030301010803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</a:rPr>
              <a:t>программы «Предпринимательство»</a:t>
            </a:r>
          </a:p>
        </p:txBody>
      </p:sp>
    </p:spTree>
    <p:extLst>
      <p:ext uri="{BB962C8B-B14F-4D97-AF65-F5344CB8AC3E}">
        <p14:creationId xmlns:p14="http://schemas.microsoft.com/office/powerpoint/2010/main" val="15666360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285144"/>
              </p:ext>
            </p:extLst>
          </p:nvPr>
        </p:nvGraphicFramePr>
        <p:xfrm>
          <a:off x="539552" y="1484784"/>
          <a:ext cx="8064433" cy="4872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65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31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31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31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86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386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5098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2386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3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l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Малый бизнес большого региона. Прирост количества субъектов малого и среднего предпринимательства на 10 тыс. населения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58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l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Вновь созданные предприятия МСП в сфере производства или услуг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3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вновь созданных субъектов МСП участниками проекта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тыс.ед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единиц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3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занятых в сфере малого и среднего предпринимательства, включая индивидуальных предпринимателей" за отчетный период (прошедший год)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10199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12132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3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Обеспеченность населения площадью торговых объектов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кв.м/1000 человек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1213,5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1215,0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Прирост площадей торговых объектов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 кв.м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Ликвидация незаконных нестационарных торговых объектов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Прирост посадочных мест на объектах общественного питания</a:t>
                      </a:r>
                      <a:endParaRPr kumimoji="0" lang="ru-RU" altLang="ru-RU" sz="11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Посадочные места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рабочих мест на объектах бытового обслуживания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 места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обращений по вопросу защиты прав потребителей от общего количества поступивших обращений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39552" y="547163"/>
            <a:ext cx="8064896" cy="721597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>Показатели муниципальной</a:t>
            </a:r>
            <a:br>
              <a:rPr lang="ru-RU" altLang="ru-RU" sz="2400" b="1" dirty="0">
                <a:latin typeface="Garamond" panose="02020404030301010803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</a:rPr>
              <a:t> программы «Предпринимательство»</a:t>
            </a:r>
          </a:p>
        </p:txBody>
      </p:sp>
    </p:spTree>
    <p:extLst>
      <p:ext uri="{BB962C8B-B14F-4D97-AF65-F5344CB8AC3E}">
        <p14:creationId xmlns:p14="http://schemas.microsoft.com/office/powerpoint/2010/main" val="3463862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491371"/>
              </p:ext>
            </p:extLst>
          </p:nvPr>
        </p:nvGraphicFramePr>
        <p:xfrm>
          <a:off x="539552" y="1484785"/>
          <a:ext cx="8207375" cy="3459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378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34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2952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</a:p>
                  </a:txBody>
                  <a:tcPr marL="91423" marR="91423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ставки</a:t>
                      </a:r>
                    </a:p>
                  </a:txBody>
                  <a:tcPr marL="91423" marR="91423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и неналоговых доходов</a:t>
                      </a:r>
                    </a:p>
                  </a:txBody>
                  <a:tcPr marL="91423" marR="91423" marT="45726" marB="4572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1083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91423" marR="91423" marT="45726" marB="45726"/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  в отношении земельных участков:</a:t>
                      </a:r>
                    </a:p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отнесенных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производства;</a:t>
                      </a:r>
                    </a:p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занятых жилищным фондом и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 или приобретенных (предоставленных) для жилищного строительства;</a:t>
                      </a:r>
                    </a:p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приобретенных (предоставленных) для личного подсобного хозяйства, садоводства, огородничества или животноводства, а также дачного хозяйства;</a:t>
                      </a:r>
                    </a:p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ограниченных в обороте в соответствии с законодательством Российской Федерации, предоставленных для обеспечения обороны, безопасности и таможенных нужд.</a:t>
                      </a:r>
                    </a:p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1,5%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отношении прочих земельных участков.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2020г.   11,6%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2019г.   12,2%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2018г.   13,1%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835696" y="548680"/>
            <a:ext cx="5488608" cy="41751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Установленные местные налоги</a:t>
            </a:r>
          </a:p>
        </p:txBody>
      </p:sp>
    </p:spTree>
    <p:extLst>
      <p:ext uri="{BB962C8B-B14F-4D97-AF65-F5344CB8AC3E}">
        <p14:creationId xmlns:p14="http://schemas.microsoft.com/office/powerpoint/2010/main" val="27624684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128807"/>
              </p:ext>
            </p:extLst>
          </p:nvPr>
        </p:nvGraphicFramePr>
        <p:xfrm>
          <a:off x="457200" y="1556792"/>
          <a:ext cx="8229600" cy="5125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59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68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1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79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64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80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работы по взысканию задолженности по арендной плате за муниципальное имущество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средств в бюджет от аренды и продажи земельных участков, государственная собственность на которые не разграничена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средств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бюджет от аренды и продажи муниципального имущества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земельных участков многодетным семьям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государственных и муниципальных услуг в области земельных отношений, по которым соблюдены регламентные сроки оказания услуг, к общему количеству государственных и муниципальных услуг в области земельных отношений, оказанных ОМСУ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объектов недвижимого имущества, поставленных на кадастровый учет от выявленных земельных участков с объектами без прав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земельного налога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152128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>Показатели муниципальной </a:t>
            </a:r>
            <a:br>
              <a:rPr lang="ru-RU" altLang="ru-RU" sz="2400" b="1" dirty="0">
                <a:latin typeface="Garamond" panose="02020404030301010803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</a:rPr>
              <a:t>программы «Управление имуществом и </a:t>
            </a:r>
            <a:br>
              <a:rPr lang="ru-RU" altLang="ru-RU" sz="2400" b="1" dirty="0">
                <a:latin typeface="Garamond" panose="02020404030301010803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</a:rPr>
              <a:t>муниципальными финансами»</a:t>
            </a:r>
          </a:p>
        </p:txBody>
      </p:sp>
    </p:spTree>
    <p:extLst>
      <p:ext uri="{BB962C8B-B14F-4D97-AF65-F5344CB8AC3E}">
        <p14:creationId xmlns:p14="http://schemas.microsoft.com/office/powerpoint/2010/main" val="12347189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325156"/>
              </p:ext>
            </p:extLst>
          </p:nvPr>
        </p:nvGraphicFramePr>
        <p:xfrm>
          <a:off x="457200" y="1556792"/>
          <a:ext cx="8435278" cy="4957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8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44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29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10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10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029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5127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54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3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Исключение незаконных решений по земле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1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777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служащих, прошедших обучение по программам профессиональной переподготовки и повышения квалификации в соответствии с муниципальным заказом, от общего числа муниципальных служащих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7779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объема муниципального долга городского округа Лобня к годовому объему доходов бюджета городского округа Лобня без учета безвозмездных поступлений и (или) поступлений налоговых доходов по дополнительным нормативам отчислений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≤50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≤50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≤50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≤50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≤50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357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объема расходов на обслуживание муниципального долга к объему расходов бюджета муниципального образования, за исключением объема расходов, которые осуществляются за счет субвенций, предоставляемых из бюджета бюджетной системы РФ (статья 111 БК РФ)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152128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>Показатели муниципальной </a:t>
            </a:r>
            <a:br>
              <a:rPr lang="ru-RU" altLang="ru-RU" sz="2400" b="1" dirty="0">
                <a:latin typeface="Garamond" panose="02020404030301010803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</a:rPr>
              <a:t>программы </a:t>
            </a:r>
            <a:r>
              <a:rPr lang="ru-RU" altLang="ru-RU" sz="2400" b="1" dirty="0">
                <a:latin typeface="Garamond" panose="02020404030301010803" pitchFamily="18" charset="0"/>
                <a:sym typeface="+mn-ea"/>
              </a:rPr>
              <a:t>«Управление имуществом и </a:t>
            </a:r>
            <a:br>
              <a:rPr lang="ru-RU" altLang="ru-RU" sz="2400" b="1" dirty="0">
                <a:latin typeface="Garamond" panose="02020404030301010803" pitchFamily="18" charset="0"/>
                <a:sym typeface="+mn-ea"/>
              </a:rPr>
            </a:br>
            <a:r>
              <a:rPr lang="ru-RU" altLang="ru-RU" sz="2400" b="1" dirty="0">
                <a:latin typeface="Garamond" panose="02020404030301010803" pitchFamily="18" charset="0"/>
                <a:sym typeface="+mn-ea"/>
              </a:rPr>
              <a:t>муниципальными финансами»</a:t>
            </a:r>
            <a:endParaRPr lang="ru-RU" altLang="ru-RU" sz="2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3673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272610"/>
              </p:ext>
            </p:extLst>
          </p:nvPr>
        </p:nvGraphicFramePr>
        <p:xfrm>
          <a:off x="395536" y="1700808"/>
          <a:ext cx="8424937" cy="488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83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89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32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20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00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008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0207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5337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4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3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населениячерез СМИ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115,39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153,28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187,66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202,29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3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информированностинаселения в социальных сетях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82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незаконных рекламных конструкций, установленных на территории муниципального образования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75667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задолженности в муниципальный бюджет по платежам за установку и эксплуатацию рекламных конструкций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356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вовлеченных в добровольческую деятельность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en-US" sz="13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altLang="en-US" sz="13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64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молодежи, задействованной в мероприятиях по вовлечению в творческую деятельность, от общего числа молодежи муниципального образования, %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3" cy="1484783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>Показатели муниципальной программы </a:t>
            </a:r>
            <a:br>
              <a:rPr lang="ru-RU" altLang="ru-RU" sz="2400" b="1" dirty="0">
                <a:latin typeface="Garamond" panose="02020404030301010803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</a:rPr>
              <a:t>«Развитие институтов гражданского общества, </a:t>
            </a:r>
            <a:br>
              <a:rPr lang="ru-RU" altLang="ru-RU" sz="2400" b="1" dirty="0">
                <a:latin typeface="Garamond" panose="02020404030301010803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</a:rPr>
              <a:t>повышение эффективности местного самоуправления </a:t>
            </a:r>
            <a:br>
              <a:rPr lang="ru-RU" altLang="ru-RU" sz="2400" b="1" dirty="0">
                <a:latin typeface="Garamond" panose="02020404030301010803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</a:rPr>
              <a:t>и реализации молодежной политики»</a:t>
            </a:r>
          </a:p>
        </p:txBody>
      </p:sp>
    </p:spTree>
    <p:extLst>
      <p:ext uri="{BB962C8B-B14F-4D97-AF65-F5344CB8AC3E}">
        <p14:creationId xmlns:p14="http://schemas.microsoft.com/office/powerpoint/2010/main" val="18267768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251899"/>
              </p:ext>
            </p:extLst>
          </p:nvPr>
        </p:nvGraphicFramePr>
        <p:xfrm>
          <a:off x="457200" y="1556792"/>
          <a:ext cx="8291265" cy="4438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1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43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89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00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77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77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9093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0661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9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04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l">
                        <a:buNone/>
                      </a:pPr>
                      <a:r>
                        <a:rPr lang="en-US" altLang="en-US" sz="13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ДТП. Снижение смертности от дорожно-транспортных происшествий: на дорогах федерального значения, на дорогах регионального значения, на дорогах муниципального значения, на частных дорогах, количество погибших на 100 тыс.населения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altLang="en-US" sz="13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количество погибших на 100 тыс.населения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ru-RU" altLang="ru-RU" sz="13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2,25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latin typeface="Times New Roman" panose="02020603050405020304" charset="-52"/>
                        </a:rPr>
                        <a:t>2,3</a:t>
                      </a:r>
                      <a:endParaRPr lang="en-US" altLang="en-US" sz="1300" b="0" dirty="0">
                        <a:solidFill>
                          <a:srgbClr val="000000"/>
                        </a:solidFill>
                        <a:latin typeface="Times New Roman" panose="02020603050405020304" charset="-5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</a:p>
                  </a:txBody>
                  <a:tcPr marL="9525" marR="9525" marT="9521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7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3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(капитальный ремонт) сети автомобильных дорог общего пользования местного значения (оценивается на конец года)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км/тыс.кв.м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01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поездок, оплаченных посредством безналичных расчетов, в общем количестве оплаченных пассажирами поездок на конец года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11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парковочного пространства на улично-дорожной сети (оценивается на конец года)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машиноместа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35409	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78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расписания на автобусных маршрутах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92,53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152128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>Показатели муниципальной программы </a:t>
            </a:r>
            <a:br>
              <a:rPr lang="ru-RU" altLang="ru-RU" sz="2400" b="1" dirty="0">
                <a:latin typeface="Garamond" panose="02020404030301010803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</a:rPr>
              <a:t>«Развитие и функционирование </a:t>
            </a:r>
            <a:br>
              <a:rPr lang="ru-RU" altLang="ru-RU" sz="2400" b="1" dirty="0">
                <a:latin typeface="Garamond" panose="02020404030301010803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</a:rPr>
              <a:t>дорожно-транспортного комплекса»</a:t>
            </a:r>
          </a:p>
        </p:txBody>
      </p:sp>
    </p:spTree>
    <p:extLst>
      <p:ext uri="{BB962C8B-B14F-4D97-AF65-F5344CB8AC3E}">
        <p14:creationId xmlns:p14="http://schemas.microsoft.com/office/powerpoint/2010/main" val="18175979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873349"/>
              </p:ext>
            </p:extLst>
          </p:nvPr>
        </p:nvGraphicFramePr>
        <p:xfrm>
          <a:off x="457200" y="1556792"/>
          <a:ext cx="8435279" cy="5128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8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00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44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29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10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104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0293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0264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4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90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3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имеющих доступ к получению государственных и муниципальных услуг по принципу «одного окна» по месту пребывания, в том числе в МФЦ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17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3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96,19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74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время ожидания в очереди  для получения государственных (муниципальных) услуг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минута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3,38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3,36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3,34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3,32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74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заявителей МФЦ, ожидающих в очереди более 11,5 минут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74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требований комфортности и доступности МФЦ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95,86</a:t>
                      </a:r>
                      <a:endParaRPr lang="en-US" altLang="en-US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endParaRPr lang="en-US" altLang="en-US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2637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864096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>Показатели муниципальной программы </a:t>
            </a:r>
            <a:br>
              <a:rPr lang="ru-RU" altLang="ru-RU" sz="2400" b="1" dirty="0">
                <a:latin typeface="Garamond" panose="02020404030301010803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</a:rPr>
              <a:t>«Цифровое муниципальное 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val="15806477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679192"/>
              </p:ext>
            </p:extLst>
          </p:nvPr>
        </p:nvGraphicFramePr>
        <p:xfrm>
          <a:off x="467545" y="1484785"/>
          <a:ext cx="8445623" cy="5146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72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14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53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38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20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200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0380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6797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17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Стоимостная доля закупаемого и арендуемого ОМСУ муниципального образования Московской области иностранного ПО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7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51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требованиями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7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документов служебной переписки ОМСУ муниципального образования Московской области и их подведомственных учреждений с ЦИОГВ и ГО Московской области, подведомственными ЦИОГВ и ГО Московской области организациями и учреждениями, не содержащих персональные данные и конфиденциальные сведения и направляемых исключительно в электронном виде с использованием МСЭД и средств электронной подписи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864096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>Показатели муниципальной программы </a:t>
            </a:r>
            <a:br>
              <a:rPr lang="ru-RU" altLang="ru-RU" sz="2400" b="1" dirty="0">
                <a:latin typeface="Garamond" panose="02020404030301010803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</a:rPr>
              <a:t>«Цифровое муниципальное 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val="16614097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635041"/>
              </p:ext>
            </p:extLst>
          </p:nvPr>
        </p:nvGraphicFramePr>
        <p:xfrm>
          <a:off x="323528" y="1412776"/>
          <a:ext cx="8496943" cy="5263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0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67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14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80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67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675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0807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3059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1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40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15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граждан, использующих механизм получения государственных и муниципальных услуг в электронной форме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93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15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граждан, зарегистрированных в ЕСИА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51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Качественные услуги – Доля муниципальных (государственных) услуг, по которым нарушены регламентные сроки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897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Удобные услуги – Доля муниципальных (государственных) услуг, по которым заявления поданы в электронном виде через региональный портал государственных и муниципальных услуг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Результативные услуги – Доля отказов в предоставлении муниципальных (государственных) услуг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094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Повторные обращения – Доля обращений, поступивших на портал «Добродел», по которым поступили повторные обращения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094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Отложенные решения – Доля отложенных решений от числа ответов, предоставленных на портале «Добродел» (по проблемам со сроком решения 8 р.д.)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Ответь вовремя – Доля жалоб, поступивших на портал «Добродел», по которым нарушен срок подготовки ответа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864096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>Показатели муниципальной программы</a:t>
            </a:r>
            <a:br>
              <a:rPr lang="ru-RU" altLang="ru-RU" sz="2400" b="1" dirty="0">
                <a:latin typeface="Garamond" panose="02020404030301010803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</a:rPr>
              <a:t> «Цифровое муниципальное 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val="38810337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270146"/>
              </p:ext>
            </p:extLst>
          </p:nvPr>
        </p:nvGraphicFramePr>
        <p:xfrm>
          <a:off x="251522" y="1556792"/>
          <a:ext cx="8568950" cy="491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97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46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95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40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34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342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1407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8980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0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10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ОМСУ муниципального образования Московской области и их подведомственных учреждений, использующих региональные межведомственные информационные системы поддержки обеспечивающих функций и контроля результативности деятельности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06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используемых в деятельности ОМСУ муниципального образования Московской области информационно-аналитических сервисов ЕИАС ЖКХ МО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021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дошкольных образовательных организаций и муниципальных общеобразовательных организаций в муниципальном образовании Московской области, подключенных к сети Интернет на скорости:для дошкольных образовательных организаций – не менее 2 Мбит/с;для общеобразовательных организаций, расположенных в городских поселениях и городских округах – не менее 100 Мбит/с;для общеобразовательных организаций, расположенных в сельских населенных пунктах, – не менее 50 Мбит/с**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064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образовательных организаций, у которых есть широкополосный доступ к сети Интернет (не менее 100 Мбит/с), за исключением дошкольных**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085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современных компьютеров (со сроком эксплуатации не более семи лет) на 100 обучающихся в общеобразовательных организациях муниципального образования Московской области**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864096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>Показатели муниципальной программы </a:t>
            </a:r>
            <a:br>
              <a:rPr lang="ru-RU" altLang="ru-RU" sz="2400" b="1" dirty="0">
                <a:latin typeface="Garamond" panose="02020404030301010803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</a:rPr>
              <a:t>«Цифровое муниципальное 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val="36307108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615078"/>
              </p:ext>
            </p:extLst>
          </p:nvPr>
        </p:nvGraphicFramePr>
        <p:xfrm>
          <a:off x="251521" y="1430571"/>
          <a:ext cx="8640488" cy="5278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15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74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85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73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730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4619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2936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2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58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организаций в муниципальном образовании Московской области обеспеченных современными аппаратно-программными комплексами со средствами криптографической защиты информации**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823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муниципальных образований Московской области, в которых внедрена целевая модель цифровой образовательной среды в образовательных организациях, реализующих образовательные программы общего образования и среднего профессионального образования**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altLang="en-US" sz="11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8237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многоквартирных домов, имеющих возможность пользоваться услугами проводного и мобильного доступа в информационно-телекоммуникационную сеть Интернет на скорости не менее 1 Мбит/с, предоставляемыми не менее чем 2 операторами связи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942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домашних хозяйств в муниципальном образовании Московской области, имеющих широкополосный доступ к сети Интернет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5884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учреждений культуры, обеспеченных доступом в информационно-телекоммуникационную сеть Интернет на скорости:для учреждений культуры, расположенных в городских населенных пунктах, – не менее 50 Мбит/с;для учреждений культуры, расположенных в сельских населенных пунктах, – не менее 10 Мбит/с***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39552" y="260647"/>
            <a:ext cx="8147025" cy="864097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>Показатели муниципальной программы</a:t>
            </a:r>
            <a:br>
              <a:rPr lang="ru-RU" altLang="ru-RU" sz="2400" b="1" dirty="0">
                <a:latin typeface="Garamond" panose="02020404030301010803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</a:rPr>
              <a:t> «</a:t>
            </a:r>
            <a:r>
              <a:rPr lang="ru-RU" altLang="ru-RU" sz="2400" b="1" dirty="0">
                <a:latin typeface="Garamond" panose="02020404030301010803" pitchFamily="18" charset="0"/>
                <a:sym typeface="+mn-ea"/>
              </a:rPr>
              <a:t>Цифровое муниципальное образование»</a:t>
            </a:r>
            <a:endParaRPr lang="ru-RU" altLang="ru-RU" sz="2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6286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634459"/>
              </p:ext>
            </p:extLst>
          </p:nvPr>
        </p:nvGraphicFramePr>
        <p:xfrm>
          <a:off x="395536" y="1412776"/>
          <a:ext cx="8507286" cy="5166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34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79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25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89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77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771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0894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4018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08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утвержденного генерального плана городского округа (внесение изменений в генеральный план городского округа)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3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98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публичных слушаний по проекту генерального плана городского округа (внесение изменений в генеральный план городского округа)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4983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утвержденных правил землепользования и застройки городского округа (внесение изменений в Правила землепользования и застройки городского округа)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3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да/нет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184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3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публичных слушаний по проекту правил землепользования и застройки городского округа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4983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утвержденных нормативов градостроительного проектирования городского округа (внесение изменений в нормативы градостроительного проектирования городского округа)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39553" y="692785"/>
            <a:ext cx="8147248" cy="431959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>Показатели муниципальной программы «Архитектура</a:t>
            </a:r>
            <a:r>
              <a:rPr lang="ru-RU" altLang="ru-RU" sz="2400" b="1" dirty="0">
                <a:latin typeface="Garamond" panose="02020404030301010803" pitchFamily="18" charset="0"/>
                <a:sym typeface="+mn-ea"/>
              </a:rPr>
              <a:t>»</a:t>
            </a:r>
            <a:endParaRPr lang="ru-RU" altLang="ru-RU" sz="2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11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668812"/>
              </p:ext>
            </p:extLst>
          </p:nvPr>
        </p:nvGraphicFramePr>
        <p:xfrm>
          <a:off x="525041" y="1484784"/>
          <a:ext cx="8207375" cy="4375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9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195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19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975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</a:p>
                  </a:txBody>
                  <a:tcPr marL="91423" marR="9142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ставки</a:t>
                      </a:r>
                    </a:p>
                  </a:txBody>
                  <a:tcPr marL="91423" marR="9142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и неналоговых доходов</a:t>
                      </a:r>
                    </a:p>
                  </a:txBody>
                  <a:tcPr marL="91423" marR="91423" marT="45733" marB="4573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77551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91423" marR="91423" marT="45733" marB="4573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случае если </a:t>
                      </a:r>
                      <a:r>
                        <a:rPr lang="ru-RU" sz="11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адастровая стоимость объекта не превышает 300 млн. рублей</a:t>
                      </a:r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квартира, комната - 0,1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жилой дом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незавершенного строительства в случае, если проектируемым назначением таких объектов является жилой дом,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единые недвижимые комплексы, в состав которых входит хотя бы один жилой дом,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гаражи и машино-места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хозяйственные строения или сооружения, площадь каждого из которых превышает 50 квадратных метров и которые расположены на земельных участках, предоставленных для ведения личного подсобного, дачного хозяйства, огородничества, садоводства или индивидуального жилищного строительства,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объектов налогообложения, включенных в перечень, определяемый в соответствии с пунктом 7 статьи 378.2 Налогового кодекса Российской Федерации, в отношении объектов налогообложения, предусмотренных абзацем вторым пункта 10 статьи 378.2 Налогового кодекса Российской Федерации,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 процента.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 налогообложения, кадастровая стоимость каждого из которых превышает 300 млн. рублей, - 2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прочих объектов налогообложения - 0,5 процента.</a:t>
                      </a:r>
                    </a:p>
                  </a:txBody>
                  <a:tcPr marL="91423" marR="9142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2020г.   3,4%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2019г.   3,5%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2018г.   2,7%</a:t>
                      </a:r>
                    </a:p>
                  </a:txBody>
                  <a:tcPr marL="91423" marR="91423" marT="45733" marB="4573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699792" y="620688"/>
            <a:ext cx="4968552" cy="41751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Установленные местные налоги</a:t>
            </a:r>
          </a:p>
        </p:txBody>
      </p:sp>
    </p:spTree>
    <p:extLst>
      <p:ext uri="{BB962C8B-B14F-4D97-AF65-F5344CB8AC3E}">
        <p14:creationId xmlns:p14="http://schemas.microsoft.com/office/powerpoint/2010/main" val="2844716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585501"/>
              </p:ext>
            </p:extLst>
          </p:nvPr>
        </p:nvGraphicFramePr>
        <p:xfrm>
          <a:off x="251521" y="1484784"/>
          <a:ext cx="8589639" cy="5213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8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9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19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58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53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53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1580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2407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80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33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исполнения отдельных государственных полномочий в области архитектуры и градостроительства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en-US" altLang="en-US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941,0</a:t>
                      </a:r>
                      <a:endParaRPr lang="en-US" altLang="en-US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3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474,0</a:t>
                      </a:r>
                      <a:endParaRPr lang="en-US" altLang="en-US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474,0</a:t>
                      </a:r>
                      <a:endParaRPr lang="en-US" altLang="en-US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474,0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474,0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3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Наличие утвержденного генерального плана городского округа (внесение изменений в генеральный план городского округа)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Да/нет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68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Наличие утвержденных в актуальной версии Правил землепользования и застройки городского округа (внесение изменений в Правила землепользования и застройки городского округа)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Да/нет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нет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нет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нет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68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Наличие утвержденных нормативов градостроительного проектирования городского округа (внесение изменений в нормативы градостроительного проектирования городского округа)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Да/нет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нет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нет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нет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63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ликвидированных самовольных, недостроенных и аварийных объектов на территории городского округа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Ед.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5" y="692785"/>
            <a:ext cx="8219256" cy="503967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>Показатели муниципальной программы «Архитектура</a:t>
            </a:r>
            <a:r>
              <a:rPr lang="ru-RU" altLang="ru-RU" sz="2400" b="1" dirty="0">
                <a:latin typeface="Garamond" panose="02020404030301010803" pitchFamily="18" charset="0"/>
                <a:sym typeface="+mn-ea"/>
              </a:rPr>
              <a:t>»</a:t>
            </a:r>
            <a:endParaRPr lang="ru-RU" altLang="ru-RU" sz="2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325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069332"/>
              </p:ext>
            </p:extLst>
          </p:nvPr>
        </p:nvGraphicFramePr>
        <p:xfrm>
          <a:off x="467544" y="1412776"/>
          <a:ext cx="8363272" cy="5367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1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22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62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69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43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743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969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0272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5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27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благоустроенных общественных территорий (пространств) (в разрезе видов территорий), в том числе: - зоны отдыха; пешеходные зоны; набережные; скверы; площади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5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5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17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разработанных концепций благоустройства общественных территорий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5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5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174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разработанных проектов благоустройства общественных территорий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5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5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825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установленных детских игровых площадок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5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altLang="en-US" sz="115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82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15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обустроенными дворовыми территориями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%, Ед.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5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52,2/83</a:t>
                      </a:r>
                      <a:endParaRPr lang="en-US" altLang="en-US" sz="115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61,6/98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71,1/113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80,5/128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89,9/143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621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15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 электросетевого хозяйства, систем наружного и архитектурно художественного освещения  на которых  реализованы мероприятия по устройству и капитальному ремонту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5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en-US" sz="115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5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15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5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15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5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15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3727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принявших участие в решении вопросов развития городской среды от общего количества граждан в возрасте от 14 лет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6210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5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реализованных комплексных проектов благоустройства общественных территорий в общем количестве реализованных в течение планового года проектов благоустройства общественных территорий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5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5" y="44624"/>
            <a:ext cx="8219256" cy="1224135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>Показатели муниципальной программы</a:t>
            </a:r>
            <a:br>
              <a:rPr lang="ru-RU" altLang="ru-RU" sz="2400" b="1" dirty="0">
                <a:latin typeface="Garamond" panose="02020404030301010803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</a:rPr>
              <a:t> «Формирование современной </a:t>
            </a:r>
            <a:br>
              <a:rPr lang="ru-RU" altLang="ru-RU" sz="2400" b="1" dirty="0">
                <a:latin typeface="Garamond" panose="02020404030301010803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</a:rPr>
              <a:t>комфортной городской среды</a:t>
            </a:r>
            <a:r>
              <a:rPr lang="ru-RU" altLang="ru-RU" sz="2400" b="1" dirty="0">
                <a:latin typeface="Garamond" panose="02020404030301010803" pitchFamily="18" charset="0"/>
                <a:sym typeface="+mn-ea"/>
              </a:rPr>
              <a:t>»</a:t>
            </a:r>
            <a:endParaRPr lang="ru-RU" altLang="ru-RU" sz="2400" b="1" dirty="0">
              <a:latin typeface="Garamond" panose="02020404030301010803" pitchFamily="18" charset="0"/>
            </a:endParaRPr>
          </a:p>
        </p:txBody>
      </p:sp>
      <p:graphicFrame>
        <p:nvGraphicFramePr>
          <p:cNvPr id="13" name="Таблица 12"/>
          <p:cNvGraphicFramePr/>
          <p:nvPr>
            <p:extLst>
              <p:ext uri="{D42A27DB-BD31-4B8C-83A1-F6EECF244321}">
                <p14:modId xmlns:p14="http://schemas.microsoft.com/office/powerpoint/2010/main" val="3351268353"/>
              </p:ext>
            </p:extLst>
          </p:nvPr>
        </p:nvGraphicFramePr>
        <p:xfrm>
          <a:off x="4572000" y="2895600"/>
          <a:ext cx="975360" cy="15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5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25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25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/>
          <p:nvPr/>
        </p:nvGraphicFramePr>
        <p:xfrm>
          <a:off x="4572000" y="2895600"/>
          <a:ext cx="97536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5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25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25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3423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662322"/>
              </p:ext>
            </p:extLst>
          </p:nvPr>
        </p:nvGraphicFramePr>
        <p:xfrm>
          <a:off x="467544" y="1412776"/>
          <a:ext cx="8363271" cy="5425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1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22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62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69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43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7437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9693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7728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03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59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2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нормативу обеспеченности парками культуры и отдыха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59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2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посетителей парков культуры и отдыха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402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Протяженность линий наружного освещения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290,0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295,0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305,0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307,0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02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2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Потребление электроэнергии на уличное освещение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тыс.кВт/ч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6000,0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6 100,0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6 200,0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6 300,0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6 400,0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37917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уровня износа электросетевого хозяйства систем наружного освещения с применением СИП и высокоэффективных светильников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41,5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1588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«Светлый город» - доля освещенных улиц, проездов, набережных в границах населенных пунктов городских округов и муниципальных районов Московской области с уровнем освещенности, соответствующим нормативным значениям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37917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светильников наружного освещения, управление которыми осуществляется с использованием автоматизированных систем управления наружным освещением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81987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Количество отремонтированных подъездов многоквартирных домов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altLang="en-US" sz="12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39553" y="44624"/>
            <a:ext cx="8147248" cy="1224136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>Показатели муниципальной программы</a:t>
            </a:r>
            <a:br>
              <a:rPr lang="ru-RU" altLang="ru-RU" sz="2400" b="1" dirty="0">
                <a:latin typeface="Garamond" panose="02020404030301010803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</a:rPr>
              <a:t> «</a:t>
            </a:r>
            <a:r>
              <a:rPr lang="ru-RU" altLang="ru-RU" sz="2400" b="1" dirty="0">
                <a:latin typeface="Garamond" panose="02020404030301010803" pitchFamily="18" charset="0"/>
                <a:sym typeface="+mn-ea"/>
              </a:rPr>
              <a:t>Формирование современной </a:t>
            </a:r>
            <a:br>
              <a:rPr lang="ru-RU" altLang="ru-RU" sz="2400" b="1" dirty="0">
                <a:latin typeface="Garamond" panose="02020404030301010803" pitchFamily="18" charset="0"/>
                <a:sym typeface="+mn-ea"/>
              </a:rPr>
            </a:br>
            <a:r>
              <a:rPr lang="ru-RU" altLang="ru-RU" sz="2400" b="1" dirty="0">
                <a:latin typeface="Garamond" panose="02020404030301010803" pitchFamily="18" charset="0"/>
                <a:sym typeface="+mn-ea"/>
              </a:rPr>
              <a:t>комфортной городской среды»</a:t>
            </a:r>
            <a:endParaRPr lang="ru-RU" altLang="ru-RU" sz="2400" b="1" dirty="0">
              <a:latin typeface="Garamond" panose="02020404030301010803" pitchFamily="18" charset="0"/>
            </a:endParaRPr>
          </a:p>
        </p:txBody>
      </p:sp>
      <p:graphicFrame>
        <p:nvGraphicFramePr>
          <p:cNvPr id="13" name="Таблица 12"/>
          <p:cNvGraphicFramePr/>
          <p:nvPr/>
        </p:nvGraphicFramePr>
        <p:xfrm>
          <a:off x="4572000" y="2895600"/>
          <a:ext cx="975360" cy="15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5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25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25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/>
          <p:nvPr>
            <p:extLst>
              <p:ext uri="{D42A27DB-BD31-4B8C-83A1-F6EECF244321}">
                <p14:modId xmlns:p14="http://schemas.microsoft.com/office/powerpoint/2010/main" val="2481358026"/>
              </p:ext>
            </p:extLst>
          </p:nvPr>
        </p:nvGraphicFramePr>
        <p:xfrm>
          <a:off x="4572000" y="981001"/>
          <a:ext cx="975360" cy="28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5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25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25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3538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125044"/>
              </p:ext>
            </p:extLst>
          </p:nvPr>
        </p:nvGraphicFramePr>
        <p:xfrm>
          <a:off x="467544" y="1484784"/>
          <a:ext cx="8352927" cy="5153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77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10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51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60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34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7341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9607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6853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3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333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домов, в которых проведен капитальный ремонт в рамках программы "Проведение капитального ремонта общего имущества в многоквартирных домах, расположенных на территории Московской области на 2014-2038гг </a:t>
                      </a:r>
                      <a:endParaRPr lang="en-US" altLang="en-US" sz="13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3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3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3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3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47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3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фактически отремонтированных многоквартирных домов к количеству многоквартирных домов, внесенных в региональную программу капитального ремонта (ППМО № 1188/58) от 27.12.2013)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3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3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3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3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29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3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собираемости взносов на капитальный ремонт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3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3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3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3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103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3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многоквартирных домов, прошедших комплексный капитальный ремонт и соответствующих нормальному классу энергоэффективности и выше (А,В,С,Д)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3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3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3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3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735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3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Количество отремонтированных объектов жилищного фонда (домов)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3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3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3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3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3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3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116633"/>
            <a:ext cx="8219033" cy="1130780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>Показатели муниципальной программы</a:t>
            </a:r>
            <a:br>
              <a:rPr lang="ru-RU" altLang="ru-RU" sz="2400" b="1" dirty="0">
                <a:latin typeface="Garamond" panose="02020404030301010803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</a:rPr>
              <a:t> «</a:t>
            </a:r>
            <a:r>
              <a:rPr lang="ru-RU" altLang="ru-RU" sz="2400" b="1" dirty="0">
                <a:latin typeface="Garamond" panose="02020404030301010803" pitchFamily="18" charset="0"/>
                <a:sym typeface="+mn-ea"/>
              </a:rPr>
              <a:t>Формирование современной </a:t>
            </a:r>
            <a:br>
              <a:rPr lang="ru-RU" altLang="ru-RU" sz="2400" b="1" dirty="0">
                <a:latin typeface="Garamond" panose="02020404030301010803" pitchFamily="18" charset="0"/>
                <a:sym typeface="+mn-ea"/>
              </a:rPr>
            </a:br>
            <a:r>
              <a:rPr lang="ru-RU" altLang="ru-RU" sz="2400" b="1" dirty="0">
                <a:latin typeface="Garamond" panose="02020404030301010803" pitchFamily="18" charset="0"/>
                <a:sym typeface="+mn-ea"/>
              </a:rPr>
              <a:t>комфортной городской среды»</a:t>
            </a:r>
            <a:endParaRPr lang="ru-RU" altLang="ru-RU" sz="2400" b="1" dirty="0">
              <a:latin typeface="Garamond" panose="02020404030301010803" pitchFamily="18" charset="0"/>
            </a:endParaRPr>
          </a:p>
        </p:txBody>
      </p:sp>
      <p:graphicFrame>
        <p:nvGraphicFramePr>
          <p:cNvPr id="14" name="Таблица 13"/>
          <p:cNvGraphicFramePr/>
          <p:nvPr>
            <p:extLst>
              <p:ext uri="{D42A27DB-BD31-4B8C-83A1-F6EECF244321}">
                <p14:modId xmlns:p14="http://schemas.microsoft.com/office/powerpoint/2010/main" val="315170289"/>
              </p:ext>
            </p:extLst>
          </p:nvPr>
        </p:nvGraphicFramePr>
        <p:xfrm>
          <a:off x="4860000" y="3418395"/>
          <a:ext cx="2016000" cy="118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5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5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25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25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90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181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2215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620589"/>
              </p:ext>
            </p:extLst>
          </p:nvPr>
        </p:nvGraphicFramePr>
        <p:xfrm>
          <a:off x="457200" y="1556792"/>
          <a:ext cx="8435280" cy="3784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7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44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29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10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104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029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7606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8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941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5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введенных в эксплуатацию объектов дошкольного образования за счет бюджетных средств</a:t>
                      </a:r>
                      <a:endParaRPr lang="en-US" altLang="en-US" sz="15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5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(единица)</a:t>
                      </a:r>
                      <a:endParaRPr lang="en-US" altLang="en-US" sz="15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5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5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5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5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5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5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5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5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5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5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78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5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введенных в эксплуатацию объектов общего образования за счет бюджетных средств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altLang="en-US" sz="15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(единица)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altLang="en-US" sz="15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altLang="en-US" sz="15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altLang="en-US" sz="15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altLang="en-US" sz="15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altLang="en-US" sz="15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7851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en-US" sz="15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введенных в эксплуатацию объектов дошкольного образования за счет внебюджетных средств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5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(единица)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5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5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5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5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5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188640"/>
            <a:ext cx="8219256" cy="936104"/>
          </a:xfrm>
          <a:prstGeom prst="rect">
            <a:avLst/>
          </a:prstGeom>
        </p:spPr>
        <p:txBody>
          <a:bodyPr anchor="b" anchorCtr="0"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ru-RU" altLang="ru-RU" sz="2400" b="1" kern="0" dirty="0">
                <a:latin typeface="Garamond" panose="02020404030301010803" pitchFamily="18" charset="0"/>
              </a:rPr>
              <a:t>Показатели муниципальной программы</a:t>
            </a:r>
            <a:br>
              <a:rPr lang="ru-RU" altLang="ru-RU" sz="2400" b="1" kern="0" dirty="0">
                <a:latin typeface="Garamond" panose="02020404030301010803" pitchFamily="18" charset="0"/>
              </a:rPr>
            </a:br>
            <a:r>
              <a:rPr lang="ru-RU" altLang="ru-RU" sz="2400" b="1" kern="0" dirty="0">
                <a:latin typeface="Garamond" panose="02020404030301010803" pitchFamily="18" charset="0"/>
              </a:rPr>
              <a:t> «Строительство объектов социальной инфраструктуры</a:t>
            </a:r>
            <a:r>
              <a:rPr lang="ru-RU" altLang="ru-RU" sz="2400" b="1" kern="0" dirty="0">
                <a:latin typeface="Garamond" panose="02020404030301010803" pitchFamily="18" charset="0"/>
                <a:sym typeface="+mn-ea"/>
              </a:rPr>
              <a:t>»</a:t>
            </a:r>
            <a:endParaRPr lang="ru-RU" altLang="ru-RU" sz="2400" b="1" kern="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4290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935165"/>
              </p:ext>
            </p:extLst>
          </p:nvPr>
        </p:nvGraphicFramePr>
        <p:xfrm>
          <a:off x="457200" y="1556792"/>
          <a:ext cx="8229600" cy="3850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76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1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79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6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0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аварийного фонда, подлежащая расселению до 01.09.2025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1,26</a:t>
                      </a: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0,34</a:t>
                      </a: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0,29 </a:t>
                      </a: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0,38</a:t>
                      </a: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67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0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 за счет консолидированного бюджета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1,26</a:t>
                      </a: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0,34</a:t>
                      </a: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0,29 </a:t>
                      </a: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0,38</a:t>
                      </a: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0</a:t>
                      </a: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0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квадратных метров расселенного аварийного жилищного фонда за счет внебюджетных источников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0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0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0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0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0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0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0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0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0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0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граждан, расселенных из аварийного жилищного фонда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человек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0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переселенных жителей  из  аварийного жилищного фонда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человек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0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граждан, переселенных из аварийного жилищного фонда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человек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0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0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0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0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5" y="188640"/>
            <a:ext cx="8219256" cy="1080120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>Показатели муниципальной программы</a:t>
            </a:r>
            <a:br>
              <a:rPr lang="ru-RU" altLang="ru-RU" sz="2400" b="1" dirty="0">
                <a:latin typeface="Garamond" panose="02020404030301010803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</a:rPr>
              <a:t> «Переселение граждан из аварийного </a:t>
            </a:r>
            <a:br>
              <a:rPr lang="ru-RU" altLang="ru-RU" sz="2400" b="1" dirty="0">
                <a:latin typeface="Garamond" panose="02020404030301010803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</a:rPr>
              <a:t>жилищного фонда</a:t>
            </a:r>
            <a:r>
              <a:rPr lang="ru-RU" altLang="ru-RU" sz="2400" b="1" dirty="0">
                <a:latin typeface="Garamond" panose="02020404030301010803" pitchFamily="18" charset="0"/>
                <a:sym typeface="+mn-ea"/>
              </a:rPr>
              <a:t>»</a:t>
            </a:r>
            <a:endParaRPr lang="ru-RU" altLang="ru-RU" sz="2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9426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900045"/>
              </p:ext>
            </p:extLst>
          </p:nvPr>
        </p:nvGraphicFramePr>
        <p:xfrm>
          <a:off x="467544" y="1484784"/>
          <a:ext cx="8229599" cy="5143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430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89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483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076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43806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T="45707" marB="45707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	</a:t>
                      </a:r>
                    </a:p>
                  </a:txBody>
                  <a:tcPr marT="45707" marB="45707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</a:p>
                  </a:txBody>
                  <a:tcPr marT="45707" marB="45707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 руб.)	</a:t>
                      </a:r>
                    </a:p>
                  </a:txBody>
                  <a:tcPr marT="45707" marB="45707"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эксплуатацию</a:t>
                      </a:r>
                    </a:p>
                  </a:txBody>
                  <a:tcPr marT="45707" marB="4570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018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</a:p>
                  </a:txBody>
                  <a:tcPr marT="45707" marB="45707"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2392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Пристройка на 400 мест к зданию МБОУ СОШ № 6, расположенная по адресу:  Московская область г.Лобня, ул.Аэропортовская, д.1 (ПИР и строительство)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338 449,1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2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304 645,1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6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33 804,0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2392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на 1100 мест по адресу: Московская область, г.Лобня, мкр.Катюшки, ул.Физкультурная (ПИР и строительство)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17 876,0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314 177,2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752 369,8  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2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16 092,0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282 759,5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677 133,0  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2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1 784,0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31 417,7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75 236,8  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2392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Пристройка на 400 мест к зданию  МБОУ СОШ № 4 по адресу:  Московская область, г.Лобня, ул.Чайковского, д.2 (ПИР и строительство)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147 877,0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377 095,5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2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133 089,3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352 135,4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2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14 787,7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24 960,1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2392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сад на 330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адресу: Московская область, г.Лобня, мкр. Катюшки (Север) (ПИР и строительство)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30 017,8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200 690,6 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2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22 363,3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149 514,5  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2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7 654,5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176,1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752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участков водопровода по ул.Горки Киовские до дома № 70, ул. Степная, ул. Батарейная, ул. Панфилова</a:t>
                      </a: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7 500,0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6 900,0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752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Проектирование, строительство, реконструкция участков ливневой канализации</a:t>
                      </a: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5581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и развитие систем наружного освещения, ввод в строй новых объектов уличного освещения</a:t>
                      </a: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2392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517 202,1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733 690,5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964 260,4  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2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92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453 826,4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657 258,2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826 647,5  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92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63 375,7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76 432,3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137 612,9  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5058" name="Заголовок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803994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solidFill>
                  <a:schemeClr val="tx1"/>
                </a:solidFill>
                <a:latin typeface="Garamond" panose="02020404030301010803" pitchFamily="18" charset="0"/>
              </a:rPr>
              <a:t>Социально-значимые объекты, реализуемые </a:t>
            </a:r>
            <a:br>
              <a:rPr lang="ru-RU" altLang="ru-RU" sz="2400" b="1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ru-RU" altLang="ru-RU" sz="2400" b="1" dirty="0">
                <a:solidFill>
                  <a:schemeClr val="tx1"/>
                </a:solidFill>
                <a:latin typeface="Garamond" panose="02020404030301010803" pitchFamily="18" charset="0"/>
              </a:rPr>
              <a:t>в городском округе Лобня в 2020-2022 годах</a:t>
            </a:r>
          </a:p>
        </p:txBody>
      </p:sp>
    </p:spTree>
    <p:extLst>
      <p:ext uri="{BB962C8B-B14F-4D97-AF65-F5344CB8AC3E}">
        <p14:creationId xmlns:p14="http://schemas.microsoft.com/office/powerpoint/2010/main" val="29089629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32079483"/>
              </p:ext>
            </p:extLst>
          </p:nvPr>
        </p:nvGraphicFramePr>
        <p:xfrm>
          <a:off x="827584" y="1556792"/>
          <a:ext cx="7344816" cy="2414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083" name="Заголовок 3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6864" cy="1152128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Инвестиционные  объекты дорожного </a:t>
            </a:r>
            <a:br>
              <a:rPr lang="ru-RU" altLang="ru-RU" sz="24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хозяйства, реализуемые в городском </a:t>
            </a:r>
            <a:br>
              <a:rPr lang="ru-RU" altLang="ru-RU" sz="24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округе Лобня в 2020-2022 годах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19510437"/>
              </p:ext>
            </p:extLst>
          </p:nvPr>
        </p:nvGraphicFramePr>
        <p:xfrm>
          <a:off x="611560" y="4149080"/>
          <a:ext cx="756084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026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15364603"/>
              </p:ext>
            </p:extLst>
          </p:nvPr>
        </p:nvGraphicFramePr>
        <p:xfrm>
          <a:off x="971599" y="1556792"/>
          <a:ext cx="7560841" cy="2664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107" name="Заголовок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48872" cy="1152128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smtClean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Инвестиционные  объекты дорожного </a:t>
            </a:r>
            <a:br>
              <a:rPr lang="ru-RU" altLang="ru-RU" sz="2400" b="1" smtClean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2400" b="1" smtClean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хозяйства, реализуемые в городском</a:t>
            </a:r>
            <a:br>
              <a:rPr lang="ru-RU" altLang="ru-RU" sz="2400" b="1" smtClean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2400" b="1" smtClean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 округе Лобня в 2020-2022 годах</a:t>
            </a:r>
            <a:endParaRPr lang="ru-RU" altLang="ru-RU" sz="24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306766"/>
            <a:ext cx="5832647" cy="228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000"/>
                    </a14:imgEffect>
                    <a14:imgEffect>
                      <a14:colorTemperature colorTemp="69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8224" y="0"/>
            <a:ext cx="2349699" cy="1413978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404664"/>
            <a:ext cx="4680519" cy="432048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solidFill>
                  <a:prstClr val="black">
                    <a:alpha val="100000"/>
                  </a:prstClr>
                </a:solidFill>
                <a:latin typeface="Garamond" panose="02020404030301010803" pitchFamily="18" charset="0"/>
                <a:cs typeface="Times New Roman" pitchFamily="18" charset="0"/>
              </a:rPr>
              <a:t>Меры социальной поддержки</a:t>
            </a:r>
            <a:endParaRPr lang="ru-RU" sz="2400" dirty="0">
              <a:latin typeface="Garamond" panose="02020404030301010803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635860"/>
              </p:ext>
            </p:extLst>
          </p:nvPr>
        </p:nvGraphicFramePr>
        <p:xfrm>
          <a:off x="215516" y="1412776"/>
          <a:ext cx="8676964" cy="518855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863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83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636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174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правовой акт</a:t>
                      </a:r>
                      <a:endParaRPr lang="ru-RU" sz="7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расходов: </a:t>
                      </a:r>
                    </a:p>
                    <a:p>
                      <a:pPr algn="ct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льготы, надбавки,     доплаты,                  компенсации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Получатели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 (чел.)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бюджетной классификации, муниципальная программа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расходов, тыс. руб.</a:t>
                      </a:r>
                      <a:endParaRPr lang="ru-RU" sz="7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3068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3724">
                <a:tc vMerge="1">
                  <a:txBody>
                    <a:bodyPr/>
                    <a:lstStyle/>
                    <a:p>
                      <a:pPr algn="l" fontAlgn="t"/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3120" marR="3120" marT="3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3120" marR="3120" marT="3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3120" marR="3120" marT="3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4602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01.02.2010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льготы по ЖКХ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b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удостоенные звания "Почетный гражданин г.Лобня"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1003-Социальная политика, МП "Социальная Лобня" ПП "Социальная поддержка граждан"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4 922,8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3180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1307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19.07.2007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лекарственное обеспечение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595,5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5652">
                <a:tc rowSpan="6"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 rowSpan="6"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 rowSpan="6"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01.02.2010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льготы по ЖКХ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лица,имеющие в пенсионном удостоверении отметку "Ветеран труда"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ctr"/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1003-Социальная политика, МП "Социальная Лобня" ПП "Социальная поддержка граждан"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4 337,2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2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граждане, подвергшиеся воздействию радиации вследствие Чернобыльской катастрофы, проживающие в жилых помещениях частного (кроме приватизированного) жилищного фонда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168,7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7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имеющие статус инвалида, семьи, имеющие ребенка-инвалида-проживающих в жилых помещениях частного (кроме приватизированного) жилищного фонда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1192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10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4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120" marR="3120" marT="3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ru-RU" sz="64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120" marR="3120" marT="3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5 458,8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8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гражданам субсидий на оплату жилого помещения и коммунальных услуг (бюджет Московской области)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3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4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120" marR="3120" marT="3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4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120" marR="3120" marT="3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17 073,0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14602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пп.1,2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32 556,0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2905"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907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22.06.2016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компенсации за проживание в общежитии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работники муниципальных образовательных учреждений, их несовершеннолетние дети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ДОУ 5 сотр.; 4 дет. 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ctr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0701,0702,0703  - Образование       </a:t>
                      </a:r>
                    </a:p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"Образование" ПП  "Дошкольное образование", "Общее образование", "Дополнительное образование, воспитание и психолого-социальное сопровождение детей"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472,2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56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12 сотр.;  6  дет. 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1 062,6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256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 1 сотр.; 0 дет. 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46,9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3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 28 чел., в т.ч.                           18 сотр. ; 10 дет.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22905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образованию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1 581,7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34369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1109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08.08.2016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компенсации за проживание в общежитии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сотрудники ЛЦГБ (станция скорой медицинской помощи)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сотр.+ 3 детей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1003-Здравоохранение, МП "Социальная Лобня" ПП "Создание условий для оказания медицинской помощи"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1 339,1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32631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907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22.06.2016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компенсации за проживание в общежитии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работники муниципальных учреждений физической культуры и спорта, их несовершеннолетние дети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1101-Физическая культура и спорт, МП "Физическая культура, спорт и молодежная политика города Лобня", ПП "Создание условий для развития физической культуры и спорта"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14602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п.3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2 920,8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51549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05.05.2015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компенсационная выплата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Участковые врачи педиатры Лобненской детской городской поликлиники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педиатров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1003-Здравоохранение, МП "Социальная Лобня" ПП "Создание условий для оказания медицинской помощи"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41346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07.04.2015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Частичное возмещение расходов, связанных с арендой жилого помещения в городе Лобня приглашенному врачу педиатру-участковому Лобненской детской городской поликлиники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Участковые врачи педиатры Лобненской детской городской поликлиники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сотрудников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1003-Здравоохранение, МП "Социальная Лобня" ПП "Создание условий для оказания медицинской помощи"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1 980,0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1318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1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37 956,8</a:t>
                      </a:r>
                      <a:endParaRPr lang="ru-RU" sz="7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0" marR="3120" marT="3120" marB="0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44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311416"/>
              </p:ext>
            </p:extLst>
          </p:nvPr>
        </p:nvGraphicFramePr>
        <p:xfrm>
          <a:off x="4932040" y="3068960"/>
          <a:ext cx="383946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16824" cy="92243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400" b="1" dirty="0">
                <a:latin typeface="Garamond" panose="02020404030301010803" pitchFamily="18" charset="0"/>
                <a:cs typeface="Times New Roman" pitchFamily="18" charset="0"/>
              </a:rPr>
              <a:t>Нормативы зачисления налогов в бюджет, </a:t>
            </a:r>
            <a:br>
              <a:rPr lang="ru-RU" altLang="ru-RU" sz="2400" b="1" dirty="0"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  <a:cs typeface="Times New Roman" pitchFamily="18" charset="0"/>
              </a:rPr>
              <a:t>уплачиваемые физическими лицами</a:t>
            </a:r>
          </a:p>
        </p:txBody>
      </p:sp>
      <p:graphicFrame>
        <p:nvGraphicFramePr>
          <p:cNvPr id="1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576392"/>
              </p:ext>
            </p:extLst>
          </p:nvPr>
        </p:nvGraphicFramePr>
        <p:xfrm>
          <a:off x="539552" y="1484784"/>
          <a:ext cx="808558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727212"/>
              </p:ext>
            </p:extLst>
          </p:nvPr>
        </p:nvGraphicFramePr>
        <p:xfrm>
          <a:off x="755576" y="2996952"/>
          <a:ext cx="331236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24544750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748293"/>
              </p:ext>
            </p:extLst>
          </p:nvPr>
        </p:nvGraphicFramePr>
        <p:xfrm>
          <a:off x="323529" y="1484785"/>
          <a:ext cx="8568950" cy="5040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8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17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17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17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572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 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2020 год </a:t>
                      </a:r>
                    </a:p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(руб.)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2021 год  </a:t>
                      </a:r>
                    </a:p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(руб.)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(руб.)</a:t>
                      </a: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0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3697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3600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3555</a:t>
                      </a: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6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18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395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389</a:t>
                      </a: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77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1865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1489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1554</a:t>
                      </a: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6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4977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6515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3083</a:t>
                      </a: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6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6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30730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32250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34937</a:t>
                      </a: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6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1822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1866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2737</a:t>
                      </a: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6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Здравоохранение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6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1415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1185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1140</a:t>
                      </a: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6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1152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1137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1121</a:t>
                      </a: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6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</a:t>
                      </a: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5418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295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323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</a:t>
                      </a: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0175" cy="1150268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Garamond" panose="02020404030301010803" pitchFamily="18" charset="0"/>
              </a:rPr>
              <a:t>Информация об объеме расходов бюджета </a:t>
            </a:r>
            <a:br>
              <a:rPr lang="ru-RU" altLang="ru-RU" sz="2400" b="1" dirty="0">
                <a:latin typeface="Garamond" panose="02020404030301010803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</a:rPr>
              <a:t>городского округа Лобня на душу населения</a:t>
            </a:r>
            <a:br>
              <a:rPr lang="ru-RU" altLang="ru-RU" sz="2400" b="1" dirty="0">
                <a:latin typeface="Garamond" panose="02020404030301010803" pitchFamily="18" charset="0"/>
              </a:rPr>
            </a:br>
            <a:r>
              <a:rPr lang="ru-RU" altLang="ru-RU" sz="2400" b="1" dirty="0">
                <a:latin typeface="Garamond" panose="02020404030301010803" pitchFamily="18" charset="0"/>
              </a:rPr>
              <a:t> по отраслям экономики и социальной сферы</a:t>
            </a:r>
          </a:p>
        </p:txBody>
      </p:sp>
    </p:spTree>
    <p:extLst>
      <p:ext uri="{BB962C8B-B14F-4D97-AF65-F5344CB8AC3E}">
        <p14:creationId xmlns:p14="http://schemas.microsoft.com/office/powerpoint/2010/main" val="11314452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639816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управления Администрации городского округа Лобня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141730, Московская область, г. Лобня,  ул. Ленина, д. 7а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8(495)577-00-07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САЙТ: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лобня.рф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lobnfu@mail.ru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ЛИЧНОГО ПРИЕМА ГРАЖДАН: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с 14</a:t>
            </a:r>
            <a:r>
              <a:rPr lang="ru-RU" sz="1600" baseline="30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</a:t>
            </a:r>
            <a:r>
              <a:rPr lang="ru-RU" sz="1600" baseline="30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с 14</a:t>
            </a:r>
            <a:r>
              <a:rPr lang="ru-RU" sz="1600" baseline="30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</a:t>
            </a:r>
            <a:r>
              <a:rPr lang="ru-RU" sz="1600" baseline="30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понедельник-четверг с 9</a:t>
            </a:r>
            <a:r>
              <a:rPr lang="ru-RU" sz="1600" baseline="30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13</a:t>
            </a:r>
            <a:r>
              <a:rPr lang="ru-RU" sz="1600" baseline="30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с 9</a:t>
            </a:r>
            <a:r>
              <a:rPr lang="ru-RU" sz="1600" baseline="30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16</a:t>
            </a:r>
            <a:r>
              <a:rPr lang="ru-RU" sz="1600" baseline="30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algn="ctr" eaLnBrk="1" hangingPunct="1">
              <a:defRPr/>
            </a:pPr>
            <a:endParaRPr lang="ru-RU" sz="1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18209" y="476672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057219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1187624" y="116632"/>
            <a:ext cx="7840464" cy="112474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chemeClr val="tx1"/>
                </a:solidFill>
                <a:latin typeface="Garamond" panose="02020404030301010803" pitchFamily="18" charset="0"/>
              </a:rPr>
              <a:t>Основные показатели прогноза социально –экономического развития городского округа Лобня Московской области на 2020 - 2022 годы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484784"/>
            <a:ext cx="7344816" cy="9144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Численность постоянного населения городского округа Лобня Московской области по состоянию на 01.01.2019 составляет 89 339человек.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Ожидается, что по состоянию на 01.01.2020 численность населения составит 90500 человек. </a:t>
            </a: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33296492"/>
              </p:ext>
            </p:extLst>
          </p:nvPr>
        </p:nvGraphicFramePr>
        <p:xfrm>
          <a:off x="581174" y="2348880"/>
          <a:ext cx="8153400" cy="4139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3890894"/>
      </p:ext>
    </p:extLst>
  </p:cSld>
  <p:clrMapOvr>
    <a:masterClrMapping/>
  </p:clrMapOvr>
</p:sld>
</file>

<file path=ppt/theme/theme1.xml><?xml version="1.0" encoding="utf-8"?>
<a:theme xmlns:a="http://schemas.openxmlformats.org/drawingml/2006/main" name="TF10073846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9d035d7d-02e5-4a00-8b62-9a556aabc7b5">english</DirectSourceMarket>
    <ApprovalStatus xmlns="9d035d7d-02e5-4a00-8b62-9a556aabc7b5">InProgress</ApprovalStatus>
    <MarketSpecific xmlns="9d035d7d-02e5-4a00-8b62-9a556aabc7b5" xsi:nil="true"/>
    <PrimaryImageGen xmlns="9d035d7d-02e5-4a00-8b62-9a556aabc7b5">true</PrimaryImageGen>
    <ThumbnailAssetId xmlns="9d035d7d-02e5-4a00-8b62-9a556aabc7b5" xsi:nil="true"/>
    <LegacyData xmlns="9d035d7d-02e5-4a00-8b62-9a556aabc7b5">Manager:;BuildStatus:Publish Pending;MockupPath:</LegacyData>
    <NumericId xmlns="9d035d7d-02e5-4a00-8b62-9a556aabc7b5">-1</NumericId>
    <TPFriendlyName xmlns="9d035d7d-02e5-4a00-8b62-9a556aabc7b5">Современный шаблон с голубым оформлением</TPFriendlyName>
    <BusinessGroup xmlns="9d035d7d-02e5-4a00-8b62-9a556aabc7b5" xsi:nil="true"/>
    <APEditor xmlns="9d035d7d-02e5-4a00-8b62-9a556aabc7b5">
      <UserInfo>
        <DisplayName>REDMOND\v-luannv</DisplayName>
        <AccountId>103</AccountId>
        <AccountType/>
      </UserInfo>
    </APEditor>
    <SourceTitle xmlns="9d035d7d-02e5-4a00-8b62-9a556aabc7b5">Contemporary blue design template</SourceTitle>
    <OpenTemplate xmlns="9d035d7d-02e5-4a00-8b62-9a556aabc7b5">true</OpenTemplate>
    <UALocComments xmlns="9d035d7d-02e5-4a00-8b62-9a556aabc7b5" xsi:nil="true"/>
    <ParentAssetId xmlns="9d035d7d-02e5-4a00-8b62-9a556aabc7b5" xsi:nil="true"/>
    <PublishStatusLookup xmlns="9d035d7d-02e5-4a00-8b62-9a556aabc7b5">
      <Value>85885</Value>
      <Value>402733</Value>
    </PublishStatusLookup>
    <IntlLangReviewDate xmlns="9d035d7d-02e5-4a00-8b62-9a556aabc7b5" xsi:nil="true"/>
    <LastPublishResultLookup xmlns="9d035d7d-02e5-4a00-8b62-9a556aabc7b5" xsi:nil="true"/>
    <MachineTranslated xmlns="9d035d7d-02e5-4a00-8b62-9a556aabc7b5">false</MachineTranslated>
    <Providers xmlns="9d035d7d-02e5-4a00-8b62-9a556aabc7b5" xsi:nil="true"/>
    <OriginalSourceMarket xmlns="9d035d7d-02e5-4a00-8b62-9a556aabc7b5">english</OriginalSourceMarket>
    <TPInstallLocation xmlns="9d035d7d-02e5-4a00-8b62-9a556aabc7b5">{My Templates}</TPInstallLocation>
    <ClipArtFilename xmlns="9d035d7d-02e5-4a00-8b62-9a556aabc7b5" xsi:nil="true"/>
    <APDescription xmlns="9d035d7d-02e5-4a00-8b62-9a556aabc7b5" xsi:nil="true"/>
    <ContentItem xmlns="9d035d7d-02e5-4a00-8b62-9a556aabc7b5" xsi:nil="true"/>
    <PublishTargets xmlns="9d035d7d-02e5-4a00-8b62-9a556aabc7b5">OfficeOnline</PublishTargets>
    <TimesCloned xmlns="9d035d7d-02e5-4a00-8b62-9a556aabc7b5" xsi:nil="true"/>
    <LastHandOff xmlns="9d035d7d-02e5-4a00-8b62-9a556aabc7b5" xsi:nil="true"/>
    <Provider xmlns="9d035d7d-02e5-4a00-8b62-9a556aabc7b5">EY006220130</Provider>
    <AcquiredFrom xmlns="9d035d7d-02e5-4a00-8b62-9a556aabc7b5" xsi:nil="true"/>
    <AssetStart xmlns="9d035d7d-02e5-4a00-8b62-9a556aabc7b5">2009-01-02T00:00:00+00:00</AssetStart>
    <FriendlyTitle xmlns="9d035d7d-02e5-4a00-8b62-9a556aabc7b5" xsi:nil="true"/>
    <ArtSampleDocs xmlns="9d035d7d-02e5-4a00-8b62-9a556aabc7b5" xsi:nil="true"/>
    <TPClientViewer xmlns="9d035d7d-02e5-4a00-8b62-9a556aabc7b5">Microsoft Office PowerPoint</TPClientViewer>
    <UACurrentWords xmlns="9d035d7d-02e5-4a00-8b62-9a556aabc7b5">0</UACurrentWords>
    <UALocRecommendation xmlns="9d035d7d-02e5-4a00-8b62-9a556aabc7b5">Localize</UALocRecommendation>
    <Manager xmlns="9d035d7d-02e5-4a00-8b62-9a556aabc7b5" xsi:nil="true"/>
    <IsDeleted xmlns="9d035d7d-02e5-4a00-8b62-9a556aabc7b5">false</IsDeleted>
    <ShowIn xmlns="9d035d7d-02e5-4a00-8b62-9a556aabc7b5">Show everywhere</ShowIn>
    <UANotes xmlns="9d035d7d-02e5-4a00-8b62-9a556aabc7b5">online only. Removed PPT 12 design template appver per bug AWS Intl Support bug 22543 as it was causing problems with download.. O14_beta1</UANotes>
    <TemplateStatus xmlns="9d035d7d-02e5-4a00-8b62-9a556aabc7b5" xsi:nil="true"/>
    <VoteCount xmlns="9d035d7d-02e5-4a00-8b62-9a556aabc7b5" xsi:nil="true"/>
    <CSXHash xmlns="9d035d7d-02e5-4a00-8b62-9a556aabc7b5" xsi:nil="true"/>
    <OOCacheId xmlns="9d035d7d-02e5-4a00-8b62-9a556aabc7b5" xsi:nil="true"/>
    <Downloads xmlns="9d035d7d-02e5-4a00-8b62-9a556aabc7b5">0</Downloads>
    <DSATActionTaken xmlns="9d035d7d-02e5-4a00-8b62-9a556aabc7b5" xsi:nil="true"/>
    <CSXSubmissionMarket xmlns="9d035d7d-02e5-4a00-8b62-9a556aabc7b5" xsi:nil="true"/>
    <AssetExpire xmlns="9d035d7d-02e5-4a00-8b62-9a556aabc7b5">2029-05-12T00:00:00+00:00</AssetExpire>
    <TPExecutable xmlns="9d035d7d-02e5-4a00-8b62-9a556aabc7b5" xsi:nil="true"/>
    <SubmitterId xmlns="9d035d7d-02e5-4a00-8b62-9a556aabc7b5" xsi:nil="true"/>
    <EditorialTags xmlns="9d035d7d-02e5-4a00-8b62-9a556aabc7b5" xsi:nil="true"/>
    <AssetType xmlns="9d035d7d-02e5-4a00-8b62-9a556aabc7b5">TP</AssetType>
    <BugNumber xmlns="9d035d7d-02e5-4a00-8b62-9a556aabc7b5">426091. 537272</BugNumber>
    <ApprovalLog xmlns="9d035d7d-02e5-4a00-8b62-9a556aabc7b5" xsi:nil="true"/>
    <CSXUpdate xmlns="9d035d7d-02e5-4a00-8b62-9a556aabc7b5">false</CSXUpdate>
    <CSXSubmissionDate xmlns="9d035d7d-02e5-4a00-8b62-9a556aabc7b5" xsi:nil="true"/>
    <Milestone xmlns="9d035d7d-02e5-4a00-8b62-9a556aabc7b5" xsi:nil="true"/>
    <TPComponent xmlns="9d035d7d-02e5-4a00-8b62-9a556aabc7b5">PPTFiles</TPComponent>
    <OriginAsset xmlns="9d035d7d-02e5-4a00-8b62-9a556aabc7b5" xsi:nil="true"/>
    <Component xmlns="91e8d559-4d54-460d-ba58-5d5027f88b4d" xsi:nil="true"/>
    <Description0 xmlns="91e8d559-4d54-460d-ba58-5d5027f88b4d" xsi:nil="true"/>
    <AssetId xmlns="9d035d7d-02e5-4a00-8b62-9a556aabc7b5">TP010073846</AssetId>
    <TPApplication xmlns="9d035d7d-02e5-4a00-8b62-9a556aabc7b5">PowerPoint</TPApplication>
    <TPLaunchHelpLink xmlns="9d035d7d-02e5-4a00-8b62-9a556aabc7b5" xsi:nil="true"/>
    <IntlLocPriority xmlns="9d035d7d-02e5-4a00-8b62-9a556aabc7b5" xsi:nil="true"/>
    <PolicheckWords xmlns="9d035d7d-02e5-4a00-8b62-9a556aabc7b5" xsi:nil="true"/>
    <CrawlForDependencies xmlns="9d035d7d-02e5-4a00-8b62-9a556aabc7b5">false</CrawlForDependencies>
    <PlannedPubDate xmlns="9d035d7d-02e5-4a00-8b62-9a556aabc7b5" xsi:nil="true"/>
    <IntlLangReviewer xmlns="9d035d7d-02e5-4a00-8b62-9a556aabc7b5" xsi:nil="true"/>
    <HandoffToMSDN xmlns="9d035d7d-02e5-4a00-8b62-9a556aabc7b5" xsi:nil="true"/>
    <TrustLevel xmlns="9d035d7d-02e5-4a00-8b62-9a556aabc7b5">1 Microsoft Managed Content</TrustLevel>
    <IsSearchable xmlns="9d035d7d-02e5-4a00-8b62-9a556aabc7b5">false</IsSearchable>
    <TPNamespace xmlns="9d035d7d-02e5-4a00-8b62-9a556aabc7b5">POWERPNT</TPNamespace>
    <TemplateTemplateType xmlns="9d035d7d-02e5-4a00-8b62-9a556aabc7b5">PowerPoint 12 Default</TemplateTemplateType>
    <Markets xmlns="9d035d7d-02e5-4a00-8b62-9a556aabc7b5"/>
    <IntlLangReview xmlns="9d035d7d-02e5-4a00-8b62-9a556aabc7b5" xsi:nil="true"/>
    <UAProjectedTotalWords xmlns="9d035d7d-02e5-4a00-8b62-9a556aabc7b5" xsi:nil="true"/>
    <AverageRating xmlns="9d035d7d-02e5-4a00-8b62-9a556aabc7b5" xsi:nil="true"/>
    <OutputCachingOn xmlns="9d035d7d-02e5-4a00-8b62-9a556aabc7b5">false</OutputCachingOn>
    <APAuthor xmlns="9d035d7d-02e5-4a00-8b62-9a556aabc7b5">
      <UserInfo>
        <DisplayName>REDMOND\cynvey</DisplayName>
        <AccountId>241</AccountId>
        <AccountType/>
      </UserInfo>
    </APAuthor>
    <TPAppVersion xmlns="9d035d7d-02e5-4a00-8b62-9a556aabc7b5">12</TPAppVersion>
    <TPCommandLine xmlns="9d035d7d-02e5-4a00-8b62-9a556aabc7b5">{PP} /n {FilePath}</TPCommandLine>
    <EditorialStatus xmlns="9d035d7d-02e5-4a00-8b62-9a556aabc7b5" xsi:nil="true"/>
    <TPLaunchHelpLinkType xmlns="9d035d7d-02e5-4a00-8b62-9a556aabc7b5" xsi:nil="true"/>
    <LastModifiedDateTim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LocProcessedForMarketsLookup xmlns="9d035d7d-02e5-4a00-8b62-9a556aabc7b5" xsi:nil="true"/>
    <LocOverallHandbackStatusLookup xmlns="9d035d7d-02e5-4a00-8b62-9a556aabc7b5" xsi:nil="true"/>
    <LocLastLocAttemptVersionLookup xmlns="9d035d7d-02e5-4a00-8b62-9a556aabc7b5">70672</LocLastLocAttemptVersionLookup>
    <LocNewPublishedVersionLookup xmlns="9d035d7d-02e5-4a00-8b62-9a556aabc7b5" xsi:nil="true"/>
    <LocProcessedForHandoffsLookup xmlns="9d035d7d-02e5-4a00-8b62-9a556aabc7b5" xsi:nil="true"/>
    <CampaignTagsTaxHTField0 xmlns="9d035d7d-02e5-4a00-8b62-9a556aabc7b5">
      <Terms xmlns="http://schemas.microsoft.com/office/infopath/2007/PartnerControls"/>
    </CampaignTagsTaxHTField0>
    <LocLastLocAttemptVersionTypeLookup xmlns="9d035d7d-02e5-4a00-8b62-9a556aabc7b5" xsi:nil="true"/>
    <LocOverallLocStatusLookup xmlns="9d035d7d-02e5-4a00-8b62-9a556aabc7b5" xsi:nil="true"/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LocPublishedDependentAssetsLookup xmlns="9d035d7d-02e5-4a00-8b62-9a556aabc7b5" xsi:nil="true"/>
    <LocPublishedLinkedAssetsLookup xmlns="9d035d7d-02e5-4a00-8b62-9a556aabc7b5" xsi:nil="true"/>
    <RecommendationsModifier xmlns="9d035d7d-02e5-4a00-8b62-9a556aabc7b5" xsi:nil="true"/>
    <LocManualTestRequired xmlns="9d035d7d-02e5-4a00-8b62-9a556aabc7b5" xsi:nil="true"/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OverallPreviewStatusLookup xmlns="9d035d7d-02e5-4a00-8b62-9a556aabc7b5" xsi:nil="true"/>
    <LocOverallPublishStatusLookup xmlns="9d035d7d-02e5-4a00-8b62-9a556aabc7b5" xsi:nil="true"/>
    <OriginalRelease xmlns="9d035d7d-02e5-4a00-8b62-9a556aabc7b5">14</OriginalRelease>
    <LocMarketGroupTiers2 xmlns="9d035d7d-02e5-4a00-8b62-9a556aabc7b5" xsi:nil="true"/>
  </documentManagement>
</p:properties>
</file>

<file path=customXml/itemProps1.xml><?xml version="1.0" encoding="utf-8"?>
<ds:datastoreItem xmlns:ds="http://schemas.openxmlformats.org/officeDocument/2006/customXml" ds:itemID="{85D30E9B-310B-4F3A-9B4A-1CB6002FAE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B1C781-CD00-44A1-B706-8C1032A9F44A}">
  <ds:schemaRefs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91e8d559-4d54-460d-ba58-5d5027f88b4d"/>
    <ds:schemaRef ds:uri="http://schemas.openxmlformats.org/package/2006/metadata/core-properties"/>
    <ds:schemaRef ds:uri="9d035d7d-02e5-4a00-8b62-9a556aabc7b5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11321</Words>
  <Application>Microsoft Office PowerPoint</Application>
  <PresentationFormat>Экран (4:3)</PresentationFormat>
  <Paragraphs>3336</Paragraphs>
  <Slides>81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2" baseType="lpstr">
      <vt:lpstr>TF10073846</vt:lpstr>
      <vt:lpstr>Бюджет для граждан</vt:lpstr>
      <vt:lpstr>Содержание</vt:lpstr>
      <vt:lpstr>Основные понятия и определения</vt:lpstr>
      <vt:lpstr>Основные направления бюджетной политики</vt:lpstr>
      <vt:lpstr>Основные направления налоговой политики </vt:lpstr>
      <vt:lpstr>Установленные местные налоги</vt:lpstr>
      <vt:lpstr>Установленные местные налоги</vt:lpstr>
      <vt:lpstr>Нормативы зачисления налогов в бюджет,  уплачиваемые физическими лицами</vt:lpstr>
      <vt:lpstr>Основные показатели прогноза социально –экономического развития городского округа Лобня Московской области на 2020 - 2022 годы</vt:lpstr>
      <vt:lpstr>Основные показатели прогноза социально – экономического развития городского округа Лобня Московской области на 2020 – 2022 годы</vt:lpstr>
      <vt:lpstr>Презентация PowerPoint</vt:lpstr>
      <vt:lpstr>Основные параметры бюджета городского округа Лобня за 2018-2022 годы</vt:lpstr>
      <vt:lpstr>Динамика изменений основных параметров бюджета городского округа Лобня, тыс. рублей</vt:lpstr>
      <vt:lpstr>Структура доходов бюджета городского округа Лобня</vt:lpstr>
      <vt:lpstr>Объем поступлений доходов  в бюджет городского округа Лобня</vt:lpstr>
      <vt:lpstr>Объем поступлений доходов  в бюджет городского округа Лобня</vt:lpstr>
      <vt:lpstr>Динамика налоговых и  неналоговых доходов, млн. рублей </vt:lpstr>
      <vt:lpstr>Объем поступлений налоговых доходов, млн. рублей </vt:lpstr>
      <vt:lpstr>Крупнейшие налогоплательщики  бюджета городского округа Лобня</vt:lpstr>
      <vt:lpstr>Объем поступлений неналоговых доходов, млн. рублей </vt:lpstr>
      <vt:lpstr>Объем безвозмездных поступлений, млн. рублей</vt:lpstr>
      <vt:lpstr>Объем доходов городского округа Лобня  на душу населения, руб.</vt:lpstr>
      <vt:lpstr>Объем налоговых и неналоговых доходов на душу населения в городских округах Московской области  с численностью постоянного населения от 55 тыс.  до 115 тыс. человек на 01.01.2019г.</vt:lpstr>
      <vt:lpstr>Оценка потерь бюджета городского округа Лобня  от предоставленных налоговых льгот</vt:lpstr>
      <vt:lpstr>Муниципальный долг городского округа Лобня, млн. рублей</vt:lpstr>
      <vt:lpstr>Сравнительный анализ бюджета городского округа Лобня на текущий 2019 год и на очередной 2020 год, тыс. рублей</vt:lpstr>
      <vt:lpstr>Сравнительный анализ бюджета городского округа Лобня на текущий 2019 год и на очередной финансовый 2020год</vt:lpstr>
      <vt:lpstr>Презентация PowerPoint</vt:lpstr>
      <vt:lpstr>Структура расходов бюджета городского округа Лобня на 2020 год и на плановый период 2021 и 2022 годов, тыс. рублей</vt:lpstr>
      <vt:lpstr>Расходы бюджета городского округа Лобня по разделам на 2020 год и на плановый период 2021 и 2022 годов тыс. рублей</vt:lpstr>
      <vt:lpstr>Структура расходов бюджета городского округа Лобня</vt:lpstr>
      <vt:lpstr>Расходы бюджета городского округа Лобня по муниципальным программам на 2020 год и на  плановый период 2021 и 2022 годов, тыс. рублей</vt:lpstr>
      <vt:lpstr>Структура расходов бюджета по муниципальным программам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расходов  в сфере физической культуры и спорта</vt:lpstr>
      <vt:lpstr>Расходы на жилищно-коммунальное хозяйство в 2020 году</vt:lpstr>
      <vt:lpstr>Расходы на дорожное хозяйство в 2020 году</vt:lpstr>
      <vt:lpstr>    Показатели муниципальной  программы «Здравоохранение»</vt:lpstr>
      <vt:lpstr>Показатели муниципальной программы «Культура»</vt:lpstr>
      <vt:lpstr>Показатели муниципальной программы «Культура»</vt:lpstr>
      <vt:lpstr>Показатели муниципальной программы «Культура»</vt:lpstr>
      <vt:lpstr>Показатели муниципальной программы «Культура»</vt:lpstr>
      <vt:lpstr>Показатели муниципальной программы  «Социальная защита населения»</vt:lpstr>
      <vt:lpstr>Презентация PowerPoint</vt:lpstr>
      <vt:lpstr>Показатели муниципальной программы «Образование»</vt:lpstr>
      <vt:lpstr>Показатели муниципальной программы Образование»</vt:lpstr>
      <vt:lpstr>Показатели муниципальной программы «Спорт»</vt:lpstr>
      <vt:lpstr>Показатели муниципальной программы «Спорт»</vt:lpstr>
      <vt:lpstr>Показатели муниципальной программы  «Развитие сельского хозяйства»</vt:lpstr>
      <vt:lpstr>Показатели муниципальной программы «Безопасность»</vt:lpstr>
      <vt:lpstr>Показатели муниципальной программы «Безопасность»</vt:lpstr>
      <vt:lpstr>Показатели муниципальной программы «Жилище»</vt:lpstr>
      <vt:lpstr>Презентация PowerPoint</vt:lpstr>
      <vt:lpstr>Показатели муниципальной  программы Предпринимательство»</vt:lpstr>
      <vt:lpstr>Показатели муниципальной  программы «Предпринимательство»</vt:lpstr>
      <vt:lpstr>Показатели муниципальной  программы «Предпринимательство»</vt:lpstr>
      <vt:lpstr>Показатели муниципальной  программы «Управление имуществом и  муниципальными финансами»</vt:lpstr>
      <vt:lpstr>Показатели муниципальной  программы «Управление имуществом и  муниципальными финансами»</vt:lpstr>
      <vt:lpstr>Показатели муниципальной программы  «Развитие институтов гражданского общества,  повышение эффективности местного самоуправления  и реализации молодежной политики»</vt:lpstr>
      <vt:lpstr>Показатели муниципальной программы  «Развитие и функционирование  дорожно-транспортного комплекса»</vt:lpstr>
      <vt:lpstr>Показатели муниципальной программы  «Цифровое муниципальное образование»</vt:lpstr>
      <vt:lpstr>Показатели муниципальной программы  «Цифровое муниципальное образование»</vt:lpstr>
      <vt:lpstr>Показатели муниципальной программы  «Цифровое муниципальное образование»</vt:lpstr>
      <vt:lpstr>Показатели муниципальной программы  «Цифровое муниципальное образование»</vt:lpstr>
      <vt:lpstr>Показатели муниципальной программы  «Цифровое муниципальное образование»</vt:lpstr>
      <vt:lpstr>Показатели муниципальной программы «Архитектура»</vt:lpstr>
      <vt:lpstr>Показатели муниципальной программы «Архитектура»</vt:lpstr>
      <vt:lpstr>Показатели муниципальной программы  «Формирование современной  комфортной городской среды»</vt:lpstr>
      <vt:lpstr>Показатели муниципальной программы  «Формирование современной  комфортной городской среды»</vt:lpstr>
      <vt:lpstr>Показатели муниципальной программы  «Формирование современной  комфортной городской среды»</vt:lpstr>
      <vt:lpstr>Показатели муниципальной программы  «Строительство объектов социальной инфраструктуры»</vt:lpstr>
      <vt:lpstr>Показатели муниципальной программы  «Переселение граждан из аварийного  жилищного фонда»</vt:lpstr>
      <vt:lpstr>Социально-значимые объекты, реализуемые  в городском округе Лобня в 2020-2022 годах</vt:lpstr>
      <vt:lpstr>Инвестиционные  объекты дорожного  хозяйства, реализуемые в городском  округе Лобня в 2020-2022 годах</vt:lpstr>
      <vt:lpstr>Инвестиционные  объекты дорожного  хозяйства, реализуемые в городском  округе Лобня в 2020-2022 годах</vt:lpstr>
      <vt:lpstr>Меры социальной поддержки</vt:lpstr>
      <vt:lpstr>Информация об объеме расходов бюджета  городского округа Лобня на душу населения  по отраслям экономики и социальной сферы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2018-10-12T06:57:15Z</dcterms:created>
  <dcterms:modified xsi:type="dcterms:W3CDTF">2019-11-26T09:50:57Z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1049</vt:lpwstr>
  </property>
  <property fmtid="{D5CDD505-2E9C-101B-9397-08002B2CF9AE}" pid="3" name="Order">
    <vt:r8>6803600</vt:r8>
  </property>
  <property fmtid="{D5CDD505-2E9C-101B-9397-08002B2CF9AE}" pid="4" name="ContentTypeId">
    <vt:lpwstr>0x010100BB2780C3CC07BD4BAA623FF9571645580400D1570604EA743043A2641365C0E91715</vt:lpwstr>
  </property>
  <property fmtid="{D5CDD505-2E9C-101B-9397-08002B2CF9AE}" pid="5" name="ImageGenCounter">
    <vt:i4>0</vt:i4>
  </property>
  <property fmtid="{D5CDD505-2E9C-101B-9397-08002B2CF9AE}" pid="6" name="APTrustLevel">
    <vt:r8>1</vt:r8>
  </property>
  <property fmtid="{D5CDD505-2E9C-101B-9397-08002B2CF9AE}" pid="7" name="ViolationReportStatus">
    <vt:lpwstr>None</vt:lpwstr>
  </property>
  <property fmtid="{D5CDD505-2E9C-101B-9397-08002B2CF9AE}" pid="8" name="ImageGenStatus">
    <vt:i4>0</vt:i4>
  </property>
  <property fmtid="{D5CDD505-2E9C-101B-9397-08002B2CF9AE}" pid="9" name="PolicheckStatus">
    <vt:i4>0</vt:i4>
  </property>
  <property fmtid="{D5CDD505-2E9C-101B-9397-08002B2CF9AE}" pid="10" name="Applications">
    <vt:lpwstr>53;#PowerPoint 12;#67;#Template 12;#427;#Template 14;#484;#PowerPoint - Design Templt 14;#407;#PowerPoint 14;#55;#PowerPoint - Design Templt 12</vt:lpwstr>
  </property>
  <property fmtid="{D5CDD505-2E9C-101B-9397-08002B2CF9AE}" pid="11" name="PolicheckCounter">
    <vt:i4>0</vt:i4>
  </property>
</Properties>
</file>